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1"/>
  </p:notesMasterIdLst>
  <p:sldIdLst>
    <p:sldId id="286" r:id="rId2"/>
    <p:sldId id="365" r:id="rId3"/>
    <p:sldId id="366" r:id="rId4"/>
    <p:sldId id="367" r:id="rId5"/>
    <p:sldId id="368" r:id="rId6"/>
    <p:sldId id="369" r:id="rId7"/>
    <p:sldId id="309" r:id="rId8"/>
    <p:sldId id="338" r:id="rId9"/>
    <p:sldId id="292" r:id="rId10"/>
    <p:sldId id="304" r:id="rId11"/>
    <p:sldId id="296" r:id="rId12"/>
    <p:sldId id="336" r:id="rId13"/>
    <p:sldId id="312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25" r:id="rId38"/>
    <p:sldId id="335" r:id="rId39"/>
    <p:sldId id="37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75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90C06-1011-4F17-819B-6CD5AA274BF3}" type="doc">
      <dgm:prSet loTypeId="urn:microsoft.com/office/officeart/2005/8/layout/vList6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CCE988F9-BF77-48F8-B4B9-98F1098CFD62}">
      <dgm:prSet phldrT="[Texto]"/>
      <dgm:spPr/>
      <dgm:t>
        <a:bodyPr/>
        <a:lstStyle/>
        <a:p>
          <a:r>
            <a:rPr lang="es-NI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rPr>
            <a:t>Método</a:t>
          </a:r>
          <a:endParaRPr lang="es-ES" dirty="0">
            <a:solidFill>
              <a:schemeClr val="tx1">
                <a:lumMod val="50000"/>
              </a:schemeClr>
            </a:solidFill>
            <a:latin typeface="Calibri" pitchFamily="34" charset="0"/>
          </a:endParaRPr>
        </a:p>
      </dgm:t>
    </dgm:pt>
    <dgm:pt modelId="{57B4ECC1-9E90-4B13-880B-0C8ACDA4B4B0}" type="parTrans" cxnId="{411D3834-28E9-48CD-92C0-03DD8B3874AF}">
      <dgm:prSet/>
      <dgm:spPr/>
      <dgm:t>
        <a:bodyPr/>
        <a:lstStyle/>
        <a:p>
          <a:endParaRPr lang="es-ES"/>
        </a:p>
      </dgm:t>
    </dgm:pt>
    <dgm:pt modelId="{1913B638-B1AB-4A4D-A391-452B3F7CA342}" type="sibTrans" cxnId="{411D3834-28E9-48CD-92C0-03DD8B3874AF}">
      <dgm:prSet/>
      <dgm:spPr/>
      <dgm:t>
        <a:bodyPr/>
        <a:lstStyle/>
        <a:p>
          <a:endParaRPr lang="es-ES"/>
        </a:p>
      </dgm:t>
    </dgm:pt>
    <dgm:pt modelId="{AADE59D9-BC30-4102-9618-628CCDB620B8}">
      <dgm:prSet phldrT="[Texto]"/>
      <dgm:spPr/>
      <dgm:t>
        <a:bodyPr/>
        <a:lstStyle/>
        <a:p>
          <a:pPr algn="just"/>
          <a:r>
            <a:rPr lang="es-NI" dirty="0" smtClean="0">
              <a:latin typeface="Calibri" pitchFamily="34" charset="0"/>
            </a:rPr>
            <a:t>Conjunto de procedimientos que permiten abordar un problema de investigación con el fin de lograr unos objetivos determinado</a:t>
          </a:r>
          <a:endParaRPr lang="es-ES" dirty="0">
            <a:latin typeface="Calibri" pitchFamily="34" charset="0"/>
          </a:endParaRPr>
        </a:p>
      </dgm:t>
    </dgm:pt>
    <dgm:pt modelId="{25A6FA2C-39AB-425E-BDBD-03374408015E}" type="parTrans" cxnId="{C9EF19EB-8226-4E33-AC40-B53BCC971FC1}">
      <dgm:prSet/>
      <dgm:spPr/>
      <dgm:t>
        <a:bodyPr/>
        <a:lstStyle/>
        <a:p>
          <a:endParaRPr lang="es-ES"/>
        </a:p>
      </dgm:t>
    </dgm:pt>
    <dgm:pt modelId="{ECC7E1C6-E10E-4E7B-858E-1CB0FE3159AD}" type="sibTrans" cxnId="{C9EF19EB-8226-4E33-AC40-B53BCC971FC1}">
      <dgm:prSet/>
      <dgm:spPr/>
      <dgm:t>
        <a:bodyPr/>
        <a:lstStyle/>
        <a:p>
          <a:endParaRPr lang="es-ES"/>
        </a:p>
      </dgm:t>
    </dgm:pt>
    <dgm:pt modelId="{E373EA60-DD4C-43D3-95EF-F6B6756F949E}">
      <dgm:prSet phldrT="[Texto]"/>
      <dgm:spPr/>
      <dgm:t>
        <a:bodyPr/>
        <a:lstStyle/>
        <a:p>
          <a:r>
            <a:rPr lang="es-NI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rPr>
            <a:t>Metodología</a:t>
          </a:r>
          <a:endParaRPr lang="es-ES" dirty="0">
            <a:solidFill>
              <a:schemeClr val="tx1">
                <a:lumMod val="50000"/>
              </a:schemeClr>
            </a:solidFill>
            <a:latin typeface="Calibri" pitchFamily="34" charset="0"/>
          </a:endParaRPr>
        </a:p>
      </dgm:t>
    </dgm:pt>
    <dgm:pt modelId="{F89AF033-10A8-47D0-B2C2-AC0F3EF2976E}" type="parTrans" cxnId="{68D546D4-DFB5-4AB0-B42E-67D419D1B8FA}">
      <dgm:prSet/>
      <dgm:spPr/>
      <dgm:t>
        <a:bodyPr/>
        <a:lstStyle/>
        <a:p>
          <a:endParaRPr lang="es-ES"/>
        </a:p>
      </dgm:t>
    </dgm:pt>
    <dgm:pt modelId="{250BA5C2-578F-4BFA-B146-F1AEC0B96932}" type="sibTrans" cxnId="{68D546D4-DFB5-4AB0-B42E-67D419D1B8FA}">
      <dgm:prSet/>
      <dgm:spPr/>
      <dgm:t>
        <a:bodyPr/>
        <a:lstStyle/>
        <a:p>
          <a:endParaRPr lang="es-ES"/>
        </a:p>
      </dgm:t>
    </dgm:pt>
    <dgm:pt modelId="{8AAC7623-EFAE-418C-B666-AB63EB141263}">
      <dgm:prSet phldrT="[Texto]"/>
      <dgm:spPr/>
      <dgm:t>
        <a:bodyPr/>
        <a:lstStyle/>
        <a:p>
          <a:pPr algn="just"/>
          <a:r>
            <a:rPr lang="es-NI" dirty="0" smtClean="0">
              <a:latin typeface="Calibri" pitchFamily="34" charset="0"/>
            </a:rPr>
            <a:t>Se describe a detalle la manera en que se realizó la investigación. </a:t>
          </a:r>
          <a:endParaRPr lang="es-ES" dirty="0">
            <a:latin typeface="Calibri" pitchFamily="34" charset="0"/>
          </a:endParaRPr>
        </a:p>
      </dgm:t>
    </dgm:pt>
    <dgm:pt modelId="{EABBB8D3-5175-42D2-911D-BFB685BE4110}" type="parTrans" cxnId="{3D0D6D53-10EC-4A66-BCB2-5448C7277674}">
      <dgm:prSet/>
      <dgm:spPr/>
      <dgm:t>
        <a:bodyPr/>
        <a:lstStyle/>
        <a:p>
          <a:endParaRPr lang="es-ES"/>
        </a:p>
      </dgm:t>
    </dgm:pt>
    <dgm:pt modelId="{4A0AC72D-CCD6-4046-B76B-2816A976931D}" type="sibTrans" cxnId="{3D0D6D53-10EC-4A66-BCB2-5448C7277674}">
      <dgm:prSet/>
      <dgm:spPr/>
      <dgm:t>
        <a:bodyPr/>
        <a:lstStyle/>
        <a:p>
          <a:endParaRPr lang="es-ES"/>
        </a:p>
      </dgm:t>
    </dgm:pt>
    <dgm:pt modelId="{A8AA51CB-F96E-4031-82C6-AFE9197EA64F}">
      <dgm:prSet phldrT="[Texto]"/>
      <dgm:spPr/>
      <dgm:t>
        <a:bodyPr/>
        <a:lstStyle/>
        <a:p>
          <a:pPr algn="just"/>
          <a:r>
            <a:rPr lang="es-NI" dirty="0" smtClean="0">
              <a:latin typeface="Calibri" pitchFamily="34" charset="0"/>
            </a:rPr>
            <a:t>Estudio crítico del método</a:t>
          </a:r>
          <a:endParaRPr lang="es-ES" dirty="0">
            <a:latin typeface="Calibri" pitchFamily="34" charset="0"/>
          </a:endParaRPr>
        </a:p>
      </dgm:t>
    </dgm:pt>
    <dgm:pt modelId="{5D968D4D-64C8-4737-AC3F-D98233D13930}" type="parTrans" cxnId="{67695123-23FD-45D9-95AD-1C646ED105ED}">
      <dgm:prSet/>
      <dgm:spPr/>
      <dgm:t>
        <a:bodyPr/>
        <a:lstStyle/>
        <a:p>
          <a:endParaRPr lang="es-ES"/>
        </a:p>
      </dgm:t>
    </dgm:pt>
    <dgm:pt modelId="{FE0240F5-AB39-40AC-B04E-3D9047CEB358}" type="sibTrans" cxnId="{67695123-23FD-45D9-95AD-1C646ED105ED}">
      <dgm:prSet/>
      <dgm:spPr/>
      <dgm:t>
        <a:bodyPr/>
        <a:lstStyle/>
        <a:p>
          <a:endParaRPr lang="es-ES"/>
        </a:p>
      </dgm:t>
    </dgm:pt>
    <dgm:pt modelId="{B8D343B4-9651-4402-90E1-AABDC76E5229}" type="pres">
      <dgm:prSet presAssocID="{8FF90C06-1011-4F17-819B-6CD5AA274B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NI"/>
        </a:p>
      </dgm:t>
    </dgm:pt>
    <dgm:pt modelId="{752DFFCB-A454-4CF3-AA7D-E94CE0602C08}" type="pres">
      <dgm:prSet presAssocID="{CCE988F9-BF77-48F8-B4B9-98F1098CFD62}" presName="linNode" presStyleCnt="0"/>
      <dgm:spPr/>
      <dgm:t>
        <a:bodyPr/>
        <a:lstStyle/>
        <a:p>
          <a:endParaRPr lang="en-US"/>
        </a:p>
      </dgm:t>
    </dgm:pt>
    <dgm:pt modelId="{0D218DBF-0958-424A-AE78-1574FDEE18E1}" type="pres">
      <dgm:prSet presAssocID="{CCE988F9-BF77-48F8-B4B9-98F1098CFD6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4CE0817-D509-4A02-A5E1-DA07EB430B45}" type="pres">
      <dgm:prSet presAssocID="{CCE988F9-BF77-48F8-B4B9-98F1098CFD62}" presName="childShp" presStyleLbl="bgAccFollowNode1" presStyleIdx="0" presStyleCnt="2" custLinFactNeighborY="3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4D65E-1408-4224-8047-0EE138C4D78D}" type="pres">
      <dgm:prSet presAssocID="{1913B638-B1AB-4A4D-A391-452B3F7CA342}" presName="spacing" presStyleCnt="0"/>
      <dgm:spPr/>
      <dgm:t>
        <a:bodyPr/>
        <a:lstStyle/>
        <a:p>
          <a:endParaRPr lang="en-US"/>
        </a:p>
      </dgm:t>
    </dgm:pt>
    <dgm:pt modelId="{3864EEA8-F572-4033-A641-1036480044E0}" type="pres">
      <dgm:prSet presAssocID="{E373EA60-DD4C-43D3-95EF-F6B6756F949E}" presName="linNode" presStyleCnt="0"/>
      <dgm:spPr/>
      <dgm:t>
        <a:bodyPr/>
        <a:lstStyle/>
        <a:p>
          <a:endParaRPr lang="en-US"/>
        </a:p>
      </dgm:t>
    </dgm:pt>
    <dgm:pt modelId="{F21C8990-9280-427B-9C4B-8A4193BED180}" type="pres">
      <dgm:prSet presAssocID="{E373EA60-DD4C-43D3-95EF-F6B6756F949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0DF07-97C8-4021-A4DE-9E4BA9990747}" type="pres">
      <dgm:prSet presAssocID="{E373EA60-DD4C-43D3-95EF-F6B6756F949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9A8635-0967-4EFD-AB7A-B42FB0E43798}" type="presOf" srcId="{CCE988F9-BF77-48F8-B4B9-98F1098CFD62}" destId="{0D218DBF-0958-424A-AE78-1574FDEE18E1}" srcOrd="0" destOrd="0" presId="urn:microsoft.com/office/officeart/2005/8/layout/vList6"/>
    <dgm:cxn modelId="{D8C721D8-8511-4253-801E-6F0D741B56AC}" type="presOf" srcId="{8FF90C06-1011-4F17-819B-6CD5AA274BF3}" destId="{B8D343B4-9651-4402-90E1-AABDC76E5229}" srcOrd="0" destOrd="0" presId="urn:microsoft.com/office/officeart/2005/8/layout/vList6"/>
    <dgm:cxn modelId="{3D0D6D53-10EC-4A66-BCB2-5448C7277674}" srcId="{E373EA60-DD4C-43D3-95EF-F6B6756F949E}" destId="{8AAC7623-EFAE-418C-B666-AB63EB141263}" srcOrd="0" destOrd="0" parTransId="{EABBB8D3-5175-42D2-911D-BFB685BE4110}" sibTransId="{4A0AC72D-CCD6-4046-B76B-2816A976931D}"/>
    <dgm:cxn modelId="{3E325935-8ABC-40BF-BBA7-93F1595A9153}" type="presOf" srcId="{E373EA60-DD4C-43D3-95EF-F6B6756F949E}" destId="{F21C8990-9280-427B-9C4B-8A4193BED180}" srcOrd="0" destOrd="0" presId="urn:microsoft.com/office/officeart/2005/8/layout/vList6"/>
    <dgm:cxn modelId="{C9EF19EB-8226-4E33-AC40-B53BCC971FC1}" srcId="{CCE988F9-BF77-48F8-B4B9-98F1098CFD62}" destId="{AADE59D9-BC30-4102-9618-628CCDB620B8}" srcOrd="0" destOrd="0" parTransId="{25A6FA2C-39AB-425E-BDBD-03374408015E}" sibTransId="{ECC7E1C6-E10E-4E7B-858E-1CB0FE3159AD}"/>
    <dgm:cxn modelId="{E38FA8A5-04E5-4871-A647-259DC9A7B450}" type="presOf" srcId="{8AAC7623-EFAE-418C-B666-AB63EB141263}" destId="{4F40DF07-97C8-4021-A4DE-9E4BA9990747}" srcOrd="0" destOrd="0" presId="urn:microsoft.com/office/officeart/2005/8/layout/vList6"/>
    <dgm:cxn modelId="{68D546D4-DFB5-4AB0-B42E-67D419D1B8FA}" srcId="{8FF90C06-1011-4F17-819B-6CD5AA274BF3}" destId="{E373EA60-DD4C-43D3-95EF-F6B6756F949E}" srcOrd="1" destOrd="0" parTransId="{F89AF033-10A8-47D0-B2C2-AC0F3EF2976E}" sibTransId="{250BA5C2-578F-4BFA-B146-F1AEC0B96932}"/>
    <dgm:cxn modelId="{94600F27-AD3B-4DDC-8DF5-42045B8A3733}" type="presOf" srcId="{AADE59D9-BC30-4102-9618-628CCDB620B8}" destId="{14CE0817-D509-4A02-A5E1-DA07EB430B45}" srcOrd="0" destOrd="0" presId="urn:microsoft.com/office/officeart/2005/8/layout/vList6"/>
    <dgm:cxn modelId="{A660F823-CE8B-4D57-8907-5EC43A6D04B1}" type="presOf" srcId="{A8AA51CB-F96E-4031-82C6-AFE9197EA64F}" destId="{4F40DF07-97C8-4021-A4DE-9E4BA9990747}" srcOrd="0" destOrd="1" presId="urn:microsoft.com/office/officeart/2005/8/layout/vList6"/>
    <dgm:cxn modelId="{67695123-23FD-45D9-95AD-1C646ED105ED}" srcId="{E373EA60-DD4C-43D3-95EF-F6B6756F949E}" destId="{A8AA51CB-F96E-4031-82C6-AFE9197EA64F}" srcOrd="1" destOrd="0" parTransId="{5D968D4D-64C8-4737-AC3F-D98233D13930}" sibTransId="{FE0240F5-AB39-40AC-B04E-3D9047CEB358}"/>
    <dgm:cxn modelId="{411D3834-28E9-48CD-92C0-03DD8B3874AF}" srcId="{8FF90C06-1011-4F17-819B-6CD5AA274BF3}" destId="{CCE988F9-BF77-48F8-B4B9-98F1098CFD62}" srcOrd="0" destOrd="0" parTransId="{57B4ECC1-9E90-4B13-880B-0C8ACDA4B4B0}" sibTransId="{1913B638-B1AB-4A4D-A391-452B3F7CA342}"/>
    <dgm:cxn modelId="{5100B097-6757-402D-92B3-E4CB4ECAFDDF}" type="presParOf" srcId="{B8D343B4-9651-4402-90E1-AABDC76E5229}" destId="{752DFFCB-A454-4CF3-AA7D-E94CE0602C08}" srcOrd="0" destOrd="0" presId="urn:microsoft.com/office/officeart/2005/8/layout/vList6"/>
    <dgm:cxn modelId="{876D5808-D822-4E3C-89A1-208878C596D7}" type="presParOf" srcId="{752DFFCB-A454-4CF3-AA7D-E94CE0602C08}" destId="{0D218DBF-0958-424A-AE78-1574FDEE18E1}" srcOrd="0" destOrd="0" presId="urn:microsoft.com/office/officeart/2005/8/layout/vList6"/>
    <dgm:cxn modelId="{E2265412-0106-486E-9A9F-76B767F1E02B}" type="presParOf" srcId="{752DFFCB-A454-4CF3-AA7D-E94CE0602C08}" destId="{14CE0817-D509-4A02-A5E1-DA07EB430B45}" srcOrd="1" destOrd="0" presId="urn:microsoft.com/office/officeart/2005/8/layout/vList6"/>
    <dgm:cxn modelId="{7015470C-4F08-412D-ACFD-178A2C35164D}" type="presParOf" srcId="{B8D343B4-9651-4402-90E1-AABDC76E5229}" destId="{3804D65E-1408-4224-8047-0EE138C4D78D}" srcOrd="1" destOrd="0" presId="urn:microsoft.com/office/officeart/2005/8/layout/vList6"/>
    <dgm:cxn modelId="{36E7E0A6-DED3-4F5F-982B-6C0E48C6D41B}" type="presParOf" srcId="{B8D343B4-9651-4402-90E1-AABDC76E5229}" destId="{3864EEA8-F572-4033-A641-1036480044E0}" srcOrd="2" destOrd="0" presId="urn:microsoft.com/office/officeart/2005/8/layout/vList6"/>
    <dgm:cxn modelId="{FB2B4B45-FFE6-4388-96EB-B100EAB8930D}" type="presParOf" srcId="{3864EEA8-F572-4033-A641-1036480044E0}" destId="{F21C8990-9280-427B-9C4B-8A4193BED180}" srcOrd="0" destOrd="0" presId="urn:microsoft.com/office/officeart/2005/8/layout/vList6"/>
    <dgm:cxn modelId="{643A4A3B-4A00-4EFC-89C5-211FB2BE9C54}" type="presParOf" srcId="{3864EEA8-F572-4033-A641-1036480044E0}" destId="{4F40DF07-97C8-4021-A4DE-9E4BA99907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16806-B3A2-4762-BF7B-3A34D349D77E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71F4753-1065-4C45-8B0E-DBEE44608A77}">
      <dgm:prSet phldrT="[Texto]"/>
      <dgm:spPr>
        <a:solidFill>
          <a:srgbClr val="E76045"/>
        </a:solidFill>
      </dgm:spPr>
      <dgm:t>
        <a:bodyPr/>
        <a:lstStyle/>
        <a:p>
          <a:r>
            <a:rPr lang="es-AR" dirty="0" smtClean="0"/>
            <a:t>Investigador</a:t>
          </a:r>
          <a:endParaRPr lang="es-AR" dirty="0"/>
        </a:p>
      </dgm:t>
    </dgm:pt>
    <dgm:pt modelId="{B36A5254-DCD2-4B2E-BD06-04FC5AD983D6}" type="parTrans" cxnId="{49B09F0D-5337-4C4E-9AA9-2FFED4734394}">
      <dgm:prSet/>
      <dgm:spPr/>
      <dgm:t>
        <a:bodyPr/>
        <a:lstStyle/>
        <a:p>
          <a:endParaRPr lang="es-AR"/>
        </a:p>
      </dgm:t>
    </dgm:pt>
    <dgm:pt modelId="{06A6DBF2-5D13-4770-82B8-0BF520A6FBF0}" type="sibTrans" cxnId="{49B09F0D-5337-4C4E-9AA9-2FFED4734394}">
      <dgm:prSet/>
      <dgm:spPr/>
      <dgm:t>
        <a:bodyPr/>
        <a:lstStyle/>
        <a:p>
          <a:endParaRPr lang="es-AR"/>
        </a:p>
      </dgm:t>
    </dgm:pt>
    <dgm:pt modelId="{DEB1D4AA-6C09-419D-A57F-CAB8C3E1B49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Actitud cognoscitiva</a:t>
          </a:r>
          <a:endParaRPr lang="es-AR" dirty="0"/>
        </a:p>
      </dgm:t>
    </dgm:pt>
    <dgm:pt modelId="{9E6E6612-EA4B-46A5-B766-8FE227C4EFDA}" type="parTrans" cxnId="{C52F69C1-6110-4F7B-9029-8BE60767BCFF}">
      <dgm:prSet/>
      <dgm:spPr/>
      <dgm:t>
        <a:bodyPr/>
        <a:lstStyle/>
        <a:p>
          <a:endParaRPr lang="es-AR"/>
        </a:p>
      </dgm:t>
    </dgm:pt>
    <dgm:pt modelId="{A62AB04E-E480-4A6D-9779-2A588F6F6345}" type="sibTrans" cxnId="{C52F69C1-6110-4F7B-9029-8BE60767BCFF}">
      <dgm:prSet/>
      <dgm:spPr/>
      <dgm:t>
        <a:bodyPr/>
        <a:lstStyle/>
        <a:p>
          <a:endParaRPr lang="es-AR"/>
        </a:p>
      </dgm:t>
    </dgm:pt>
    <dgm:pt modelId="{4EDC832C-4C9A-434F-89E2-CDD5200DE475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Actitud objetiva</a:t>
          </a:r>
          <a:endParaRPr lang="es-AR" dirty="0"/>
        </a:p>
      </dgm:t>
    </dgm:pt>
    <dgm:pt modelId="{1AEF920B-0B7B-41A4-AADC-0E8E1544556C}" type="parTrans" cxnId="{0E38B3DA-3042-4008-985D-A84BE9FE99E4}">
      <dgm:prSet/>
      <dgm:spPr/>
      <dgm:t>
        <a:bodyPr/>
        <a:lstStyle/>
        <a:p>
          <a:endParaRPr lang="es-AR"/>
        </a:p>
      </dgm:t>
    </dgm:pt>
    <dgm:pt modelId="{9944D15F-B046-4ABE-8552-2F501ECF7699}" type="sibTrans" cxnId="{0E38B3DA-3042-4008-985D-A84BE9FE99E4}">
      <dgm:prSet/>
      <dgm:spPr/>
      <dgm:t>
        <a:bodyPr/>
        <a:lstStyle/>
        <a:p>
          <a:endParaRPr lang="es-AR"/>
        </a:p>
      </dgm:t>
    </dgm:pt>
    <dgm:pt modelId="{F1EEF176-73A0-441D-A47E-D72D1C83D3A0}">
      <dgm:prSet phldrT="[Texto]"/>
      <dgm:spPr>
        <a:solidFill>
          <a:srgbClr val="F2A668"/>
        </a:solidFill>
      </dgm:spPr>
      <dgm:t>
        <a:bodyPr/>
        <a:lstStyle/>
        <a:p>
          <a:r>
            <a:rPr lang="es-ES" dirty="0" smtClean="0"/>
            <a:t>Habilidades</a:t>
          </a:r>
          <a:endParaRPr lang="es-AR" dirty="0"/>
        </a:p>
      </dgm:t>
    </dgm:pt>
    <dgm:pt modelId="{1FC45F6F-C497-4EE3-94B2-3502A8E7B1A6}" type="parTrans" cxnId="{03056130-2B0C-4C20-8F3E-06F0B8549CF7}">
      <dgm:prSet/>
      <dgm:spPr/>
      <dgm:t>
        <a:bodyPr/>
        <a:lstStyle/>
        <a:p>
          <a:endParaRPr lang="es-AR"/>
        </a:p>
      </dgm:t>
    </dgm:pt>
    <dgm:pt modelId="{702C09F2-BFC5-4052-8E1A-61BAC1ED74F5}" type="sibTrans" cxnId="{03056130-2B0C-4C20-8F3E-06F0B8549CF7}">
      <dgm:prSet/>
      <dgm:spPr/>
      <dgm:t>
        <a:bodyPr/>
        <a:lstStyle/>
        <a:p>
          <a:endParaRPr lang="es-AR"/>
        </a:p>
      </dgm:t>
    </dgm:pt>
    <dgm:pt modelId="{DAF31453-EE13-45A1-8940-FC55BF8CBB06}">
      <dgm:prSet/>
      <dgm:spPr>
        <a:solidFill>
          <a:srgbClr val="B2ECB2"/>
        </a:solidFill>
      </dgm:spPr>
      <dgm:t>
        <a:bodyPr/>
        <a:lstStyle/>
        <a:p>
          <a:r>
            <a:rPr lang="es-ES" dirty="0" smtClean="0"/>
            <a:t>Perseverante</a:t>
          </a:r>
          <a:endParaRPr lang="es-AR" dirty="0"/>
        </a:p>
      </dgm:t>
    </dgm:pt>
    <dgm:pt modelId="{1A1F0C6A-292A-412C-92DD-FB028112955C}" type="parTrans" cxnId="{6CF8BBEE-E479-4DF4-8114-F94A980499CF}">
      <dgm:prSet/>
      <dgm:spPr/>
      <dgm:t>
        <a:bodyPr/>
        <a:lstStyle/>
        <a:p>
          <a:endParaRPr lang="es-AR"/>
        </a:p>
      </dgm:t>
    </dgm:pt>
    <dgm:pt modelId="{1A9E711A-6CF4-46C5-9CF3-E219ECA871DA}" type="sibTrans" cxnId="{6CF8BBEE-E479-4DF4-8114-F94A980499CF}">
      <dgm:prSet/>
      <dgm:spPr/>
      <dgm:t>
        <a:bodyPr/>
        <a:lstStyle/>
        <a:p>
          <a:endParaRPr lang="es-AR"/>
        </a:p>
      </dgm:t>
    </dgm:pt>
    <dgm:pt modelId="{AB43CBEC-2373-48F1-A55C-5CE339546A99}">
      <dgm:prSet/>
      <dgm:spPr>
        <a:solidFill>
          <a:srgbClr val="00B050"/>
        </a:solidFill>
      </dgm:spPr>
      <dgm:t>
        <a:bodyPr/>
        <a:lstStyle/>
        <a:p>
          <a:r>
            <a:rPr lang="es-ES" dirty="0" smtClean="0"/>
            <a:t>Actitud reflexiva</a:t>
          </a:r>
          <a:endParaRPr lang="es-AR" dirty="0"/>
        </a:p>
      </dgm:t>
    </dgm:pt>
    <dgm:pt modelId="{14617607-FE99-4E7A-B2E2-FF43E7D796D1}" type="parTrans" cxnId="{BBBDE505-FFAF-4C40-8704-6355ACB635A1}">
      <dgm:prSet/>
      <dgm:spPr/>
      <dgm:t>
        <a:bodyPr/>
        <a:lstStyle/>
        <a:p>
          <a:endParaRPr lang="es-AR"/>
        </a:p>
      </dgm:t>
    </dgm:pt>
    <dgm:pt modelId="{C04CD61F-3238-4B3F-B82C-E46232170215}" type="sibTrans" cxnId="{BBBDE505-FFAF-4C40-8704-6355ACB635A1}">
      <dgm:prSet/>
      <dgm:spPr/>
      <dgm:t>
        <a:bodyPr/>
        <a:lstStyle/>
        <a:p>
          <a:endParaRPr lang="es-AR"/>
        </a:p>
      </dgm:t>
    </dgm:pt>
    <dgm:pt modelId="{AC1B0AE3-A2DA-4038-B0B8-786FB18A8959}">
      <dgm:prSet/>
      <dgm:spPr>
        <a:solidFill>
          <a:srgbClr val="E4EEB0"/>
        </a:solidFill>
      </dgm:spPr>
      <dgm:t>
        <a:bodyPr/>
        <a:lstStyle/>
        <a:p>
          <a:r>
            <a:rPr lang="es-ES" dirty="0" smtClean="0"/>
            <a:t>Actitud </a:t>
          </a:r>
        </a:p>
        <a:p>
          <a:r>
            <a:rPr lang="es-ES" dirty="0" smtClean="0"/>
            <a:t>moral</a:t>
          </a:r>
          <a:endParaRPr lang="es-AR" dirty="0"/>
        </a:p>
      </dgm:t>
    </dgm:pt>
    <dgm:pt modelId="{949D48FC-E7F6-4797-8858-54B4119DE40B}" type="parTrans" cxnId="{479E797E-8021-4F9D-8AA6-3A8795E0390B}">
      <dgm:prSet/>
      <dgm:spPr/>
      <dgm:t>
        <a:bodyPr/>
        <a:lstStyle/>
        <a:p>
          <a:endParaRPr lang="es-AR"/>
        </a:p>
      </dgm:t>
    </dgm:pt>
    <dgm:pt modelId="{3F040671-54BC-4567-B21A-A66123009EE8}" type="sibTrans" cxnId="{479E797E-8021-4F9D-8AA6-3A8795E0390B}">
      <dgm:prSet/>
      <dgm:spPr/>
      <dgm:t>
        <a:bodyPr/>
        <a:lstStyle/>
        <a:p>
          <a:endParaRPr lang="es-AR"/>
        </a:p>
      </dgm:t>
    </dgm:pt>
    <dgm:pt modelId="{A57828BE-7BDD-4B6B-A5BB-92AC07F0B1DC}">
      <dgm:prSet/>
      <dgm:spPr/>
      <dgm:t>
        <a:bodyPr/>
        <a:lstStyle/>
        <a:p>
          <a:r>
            <a:rPr lang="es-ES" dirty="0" smtClean="0"/>
            <a:t>Ordenado</a:t>
          </a:r>
          <a:endParaRPr lang="es-AR" dirty="0"/>
        </a:p>
      </dgm:t>
    </dgm:pt>
    <dgm:pt modelId="{8B7DF90F-BB0D-472F-AB86-16CF394C0C21}" type="parTrans" cxnId="{27E3CA03-D405-4282-ACC1-321B035286C2}">
      <dgm:prSet/>
      <dgm:spPr/>
      <dgm:t>
        <a:bodyPr/>
        <a:lstStyle/>
        <a:p>
          <a:endParaRPr lang="es-AR"/>
        </a:p>
      </dgm:t>
    </dgm:pt>
    <dgm:pt modelId="{5C4FDA9F-9AD7-4AAA-825C-D5328E47F2FD}" type="sibTrans" cxnId="{27E3CA03-D405-4282-ACC1-321B035286C2}">
      <dgm:prSet/>
      <dgm:spPr/>
      <dgm:t>
        <a:bodyPr/>
        <a:lstStyle/>
        <a:p>
          <a:endParaRPr lang="es-AR"/>
        </a:p>
      </dgm:t>
    </dgm:pt>
    <dgm:pt modelId="{39511DF0-15E6-45F2-8CBE-4A5B8B98B7B6}">
      <dgm:prSet/>
      <dgm:spPr>
        <a:solidFill>
          <a:srgbClr val="DE74DE"/>
        </a:solidFill>
      </dgm:spPr>
      <dgm:t>
        <a:bodyPr/>
        <a:lstStyle/>
        <a:p>
          <a:r>
            <a:rPr lang="es-ES" dirty="0" smtClean="0"/>
            <a:t>Creativo</a:t>
          </a:r>
          <a:endParaRPr lang="es-AR" dirty="0"/>
        </a:p>
      </dgm:t>
    </dgm:pt>
    <dgm:pt modelId="{0DDEFBBD-63B9-473B-92DF-690FEF729573}" type="parTrans" cxnId="{7B1C73CB-F8C5-479A-9553-D146706D36C4}">
      <dgm:prSet/>
      <dgm:spPr/>
      <dgm:t>
        <a:bodyPr/>
        <a:lstStyle/>
        <a:p>
          <a:endParaRPr lang="es-AR"/>
        </a:p>
      </dgm:t>
    </dgm:pt>
    <dgm:pt modelId="{4FFC5D01-9308-45F1-AC43-960F359590D6}" type="sibTrans" cxnId="{7B1C73CB-F8C5-479A-9553-D146706D36C4}">
      <dgm:prSet/>
      <dgm:spPr/>
      <dgm:t>
        <a:bodyPr/>
        <a:lstStyle/>
        <a:p>
          <a:endParaRPr lang="es-AR"/>
        </a:p>
      </dgm:t>
    </dgm:pt>
    <dgm:pt modelId="{5019C30B-8064-45C7-8F89-A41B2FAF331D}" type="pres">
      <dgm:prSet presAssocID="{0DD16806-B3A2-4762-BF7B-3A34D349D7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3D1DEFC-1C71-4F99-9487-86A70809DA31}" type="pres">
      <dgm:prSet presAssocID="{671F4753-1065-4C45-8B0E-DBEE44608A77}" presName="centerShape" presStyleLbl="node0" presStyleIdx="0" presStyleCnt="1"/>
      <dgm:spPr/>
      <dgm:t>
        <a:bodyPr/>
        <a:lstStyle/>
        <a:p>
          <a:endParaRPr lang="es-AR"/>
        </a:p>
      </dgm:t>
    </dgm:pt>
    <dgm:pt modelId="{3A103DEA-4BAC-4C83-B050-E98616BBE1DD}" type="pres">
      <dgm:prSet presAssocID="{9E6E6612-EA4B-46A5-B766-8FE227C4EFDA}" presName="parTrans" presStyleLbl="bgSibTrans2D1" presStyleIdx="0" presStyleCnt="8"/>
      <dgm:spPr/>
      <dgm:t>
        <a:bodyPr/>
        <a:lstStyle/>
        <a:p>
          <a:endParaRPr lang="es-AR"/>
        </a:p>
      </dgm:t>
    </dgm:pt>
    <dgm:pt modelId="{8C912686-1043-43F7-942C-17E0EBB26497}" type="pres">
      <dgm:prSet presAssocID="{DEB1D4AA-6C09-419D-A57F-CAB8C3E1B49C}" presName="node" presStyleLbl="node1" presStyleIdx="0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319B71-5AF8-483F-82ED-4D9B30253819}" type="pres">
      <dgm:prSet presAssocID="{949D48FC-E7F6-4797-8858-54B4119DE40B}" presName="parTrans" presStyleLbl="bgSibTrans2D1" presStyleIdx="1" presStyleCnt="8"/>
      <dgm:spPr/>
      <dgm:t>
        <a:bodyPr/>
        <a:lstStyle/>
        <a:p>
          <a:endParaRPr lang="es-AR"/>
        </a:p>
      </dgm:t>
    </dgm:pt>
    <dgm:pt modelId="{5F7C5EB2-08B8-4AFE-8B56-5714537081F9}" type="pres">
      <dgm:prSet presAssocID="{AC1B0AE3-A2DA-4038-B0B8-786FB18A8959}" presName="node" presStyleLbl="node1" presStyleIdx="1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72A2DC3-41F5-4342-A327-D5AE0F979A06}" type="pres">
      <dgm:prSet presAssocID="{14617607-FE99-4E7A-B2E2-FF43E7D796D1}" presName="parTrans" presStyleLbl="bgSibTrans2D1" presStyleIdx="2" presStyleCnt="8"/>
      <dgm:spPr/>
      <dgm:t>
        <a:bodyPr/>
        <a:lstStyle/>
        <a:p>
          <a:endParaRPr lang="es-AR"/>
        </a:p>
      </dgm:t>
    </dgm:pt>
    <dgm:pt modelId="{348F59DE-881C-41E0-A67F-90262C161DBD}" type="pres">
      <dgm:prSet presAssocID="{AB43CBEC-2373-48F1-A55C-5CE339546A99}" presName="node" presStyleLbl="node1" presStyleIdx="2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A7FC6E-9102-4326-AB16-21A9434008EC}" type="pres">
      <dgm:prSet presAssocID="{1AEF920B-0B7B-41A4-AADC-0E8E1544556C}" presName="parTrans" presStyleLbl="bgSibTrans2D1" presStyleIdx="3" presStyleCnt="8"/>
      <dgm:spPr/>
      <dgm:t>
        <a:bodyPr/>
        <a:lstStyle/>
        <a:p>
          <a:endParaRPr lang="es-AR"/>
        </a:p>
      </dgm:t>
    </dgm:pt>
    <dgm:pt modelId="{22515A39-759B-45C9-9B69-966AC8159B1A}" type="pres">
      <dgm:prSet presAssocID="{4EDC832C-4C9A-434F-89E2-CDD5200DE475}" presName="node" presStyleLbl="node1" presStyleIdx="3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CDB3936-373F-458A-A3F0-FA2A3AB8C9FC}" type="pres">
      <dgm:prSet presAssocID="{1FC45F6F-C497-4EE3-94B2-3502A8E7B1A6}" presName="parTrans" presStyleLbl="bgSibTrans2D1" presStyleIdx="4" presStyleCnt="8"/>
      <dgm:spPr/>
      <dgm:t>
        <a:bodyPr/>
        <a:lstStyle/>
        <a:p>
          <a:endParaRPr lang="es-AR"/>
        </a:p>
      </dgm:t>
    </dgm:pt>
    <dgm:pt modelId="{5919DCFB-7FDF-45DB-A5B4-ACD709889702}" type="pres">
      <dgm:prSet presAssocID="{F1EEF176-73A0-441D-A47E-D72D1C83D3A0}" presName="node" presStyleLbl="node1" presStyleIdx="4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EC0E59C-D894-487A-897E-4269B89E932A}" type="pres">
      <dgm:prSet presAssocID="{8B7DF90F-BB0D-472F-AB86-16CF394C0C21}" presName="parTrans" presStyleLbl="bgSibTrans2D1" presStyleIdx="5" presStyleCnt="8"/>
      <dgm:spPr/>
      <dgm:t>
        <a:bodyPr/>
        <a:lstStyle/>
        <a:p>
          <a:endParaRPr lang="es-AR"/>
        </a:p>
      </dgm:t>
    </dgm:pt>
    <dgm:pt modelId="{5D958157-3EEF-435E-A903-4E2A7FC081A9}" type="pres">
      <dgm:prSet presAssocID="{A57828BE-7BDD-4B6B-A5BB-92AC07F0B1DC}" presName="node" presStyleLbl="node1" presStyleIdx="5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8E7A2B-2923-4FEA-B71C-C6E0C62B9002}" type="pres">
      <dgm:prSet presAssocID="{1A1F0C6A-292A-412C-92DD-FB028112955C}" presName="parTrans" presStyleLbl="bgSibTrans2D1" presStyleIdx="6" presStyleCnt="8"/>
      <dgm:spPr/>
      <dgm:t>
        <a:bodyPr/>
        <a:lstStyle/>
        <a:p>
          <a:endParaRPr lang="es-AR"/>
        </a:p>
      </dgm:t>
    </dgm:pt>
    <dgm:pt modelId="{D0DBA4F7-6D54-43FD-9704-B636DE018802}" type="pres">
      <dgm:prSet presAssocID="{DAF31453-EE13-45A1-8940-FC55BF8CBB06}" presName="node" presStyleLbl="node1" presStyleIdx="6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059193B-0D3A-46E4-9A1E-1743CC00C22E}" type="pres">
      <dgm:prSet presAssocID="{0DDEFBBD-63B9-473B-92DF-690FEF729573}" presName="parTrans" presStyleLbl="bgSibTrans2D1" presStyleIdx="7" presStyleCnt="8"/>
      <dgm:spPr/>
      <dgm:t>
        <a:bodyPr/>
        <a:lstStyle/>
        <a:p>
          <a:endParaRPr lang="es-AR"/>
        </a:p>
      </dgm:t>
    </dgm:pt>
    <dgm:pt modelId="{CF922C48-3A05-4072-99FC-8414A073E0C7}" type="pres">
      <dgm:prSet presAssocID="{39511DF0-15E6-45F2-8CBE-4A5B8B98B7B6}" presName="node" presStyleLbl="node1" presStyleIdx="7" presStyleCnt="8" custScaleX="147559" custScaleY="1450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7BC441B-691C-4402-BE4C-E61B6F7D99AA}" type="presOf" srcId="{DEB1D4AA-6C09-419D-A57F-CAB8C3E1B49C}" destId="{8C912686-1043-43F7-942C-17E0EBB26497}" srcOrd="0" destOrd="0" presId="urn:microsoft.com/office/officeart/2005/8/layout/radial4"/>
    <dgm:cxn modelId="{F55996A2-7E67-4609-9F18-3BEC02BE2489}" type="presOf" srcId="{1AEF920B-0B7B-41A4-AADC-0E8E1544556C}" destId="{0BA7FC6E-9102-4326-AB16-21A9434008EC}" srcOrd="0" destOrd="0" presId="urn:microsoft.com/office/officeart/2005/8/layout/radial4"/>
    <dgm:cxn modelId="{E9DAFD5C-D7A8-4908-84BC-A4E3AA35EAF4}" type="presOf" srcId="{4EDC832C-4C9A-434F-89E2-CDD5200DE475}" destId="{22515A39-759B-45C9-9B69-966AC8159B1A}" srcOrd="0" destOrd="0" presId="urn:microsoft.com/office/officeart/2005/8/layout/radial4"/>
    <dgm:cxn modelId="{C6BA23E9-71C0-44AA-BCD5-32A1AD721759}" type="presOf" srcId="{0DDEFBBD-63B9-473B-92DF-690FEF729573}" destId="{7059193B-0D3A-46E4-9A1E-1743CC00C22E}" srcOrd="0" destOrd="0" presId="urn:microsoft.com/office/officeart/2005/8/layout/radial4"/>
    <dgm:cxn modelId="{03056130-2B0C-4C20-8F3E-06F0B8549CF7}" srcId="{671F4753-1065-4C45-8B0E-DBEE44608A77}" destId="{F1EEF176-73A0-441D-A47E-D72D1C83D3A0}" srcOrd="4" destOrd="0" parTransId="{1FC45F6F-C497-4EE3-94B2-3502A8E7B1A6}" sibTransId="{702C09F2-BFC5-4052-8E1A-61BAC1ED74F5}"/>
    <dgm:cxn modelId="{7B1C73CB-F8C5-479A-9553-D146706D36C4}" srcId="{671F4753-1065-4C45-8B0E-DBEE44608A77}" destId="{39511DF0-15E6-45F2-8CBE-4A5B8B98B7B6}" srcOrd="7" destOrd="0" parTransId="{0DDEFBBD-63B9-473B-92DF-690FEF729573}" sibTransId="{4FFC5D01-9308-45F1-AC43-960F359590D6}"/>
    <dgm:cxn modelId="{C621D80F-65F0-405E-A080-19CAE75931EB}" type="presOf" srcId="{671F4753-1065-4C45-8B0E-DBEE44608A77}" destId="{83D1DEFC-1C71-4F99-9487-86A70809DA31}" srcOrd="0" destOrd="0" presId="urn:microsoft.com/office/officeart/2005/8/layout/radial4"/>
    <dgm:cxn modelId="{C52F69C1-6110-4F7B-9029-8BE60767BCFF}" srcId="{671F4753-1065-4C45-8B0E-DBEE44608A77}" destId="{DEB1D4AA-6C09-419D-A57F-CAB8C3E1B49C}" srcOrd="0" destOrd="0" parTransId="{9E6E6612-EA4B-46A5-B766-8FE227C4EFDA}" sibTransId="{A62AB04E-E480-4A6D-9779-2A588F6F6345}"/>
    <dgm:cxn modelId="{0E38B3DA-3042-4008-985D-A84BE9FE99E4}" srcId="{671F4753-1065-4C45-8B0E-DBEE44608A77}" destId="{4EDC832C-4C9A-434F-89E2-CDD5200DE475}" srcOrd="3" destOrd="0" parTransId="{1AEF920B-0B7B-41A4-AADC-0E8E1544556C}" sibTransId="{9944D15F-B046-4ABE-8552-2F501ECF7699}"/>
    <dgm:cxn modelId="{6CF8BBEE-E479-4DF4-8114-F94A980499CF}" srcId="{671F4753-1065-4C45-8B0E-DBEE44608A77}" destId="{DAF31453-EE13-45A1-8940-FC55BF8CBB06}" srcOrd="6" destOrd="0" parTransId="{1A1F0C6A-292A-412C-92DD-FB028112955C}" sibTransId="{1A9E711A-6CF4-46C5-9CF3-E219ECA871DA}"/>
    <dgm:cxn modelId="{50FDE3C9-1FC1-4DE0-AE28-C29FE7EDDD2E}" type="presOf" srcId="{AB43CBEC-2373-48F1-A55C-5CE339546A99}" destId="{348F59DE-881C-41E0-A67F-90262C161DBD}" srcOrd="0" destOrd="0" presId="urn:microsoft.com/office/officeart/2005/8/layout/radial4"/>
    <dgm:cxn modelId="{8A820BB1-4830-44F9-BEC1-1417E6B156F7}" type="presOf" srcId="{39511DF0-15E6-45F2-8CBE-4A5B8B98B7B6}" destId="{CF922C48-3A05-4072-99FC-8414A073E0C7}" srcOrd="0" destOrd="0" presId="urn:microsoft.com/office/officeart/2005/8/layout/radial4"/>
    <dgm:cxn modelId="{3D08C58D-9D54-43E7-979A-1CB91D15B869}" type="presOf" srcId="{F1EEF176-73A0-441D-A47E-D72D1C83D3A0}" destId="{5919DCFB-7FDF-45DB-A5B4-ACD709889702}" srcOrd="0" destOrd="0" presId="urn:microsoft.com/office/officeart/2005/8/layout/radial4"/>
    <dgm:cxn modelId="{BBBDE505-FFAF-4C40-8704-6355ACB635A1}" srcId="{671F4753-1065-4C45-8B0E-DBEE44608A77}" destId="{AB43CBEC-2373-48F1-A55C-5CE339546A99}" srcOrd="2" destOrd="0" parTransId="{14617607-FE99-4E7A-B2E2-FF43E7D796D1}" sibTransId="{C04CD61F-3238-4B3F-B82C-E46232170215}"/>
    <dgm:cxn modelId="{037A88B6-3B9E-42D1-95A1-7AED93B44293}" type="presOf" srcId="{8B7DF90F-BB0D-472F-AB86-16CF394C0C21}" destId="{5EC0E59C-D894-487A-897E-4269B89E932A}" srcOrd="0" destOrd="0" presId="urn:microsoft.com/office/officeart/2005/8/layout/radial4"/>
    <dgm:cxn modelId="{49B09F0D-5337-4C4E-9AA9-2FFED4734394}" srcId="{0DD16806-B3A2-4762-BF7B-3A34D349D77E}" destId="{671F4753-1065-4C45-8B0E-DBEE44608A77}" srcOrd="0" destOrd="0" parTransId="{B36A5254-DCD2-4B2E-BD06-04FC5AD983D6}" sibTransId="{06A6DBF2-5D13-4770-82B8-0BF520A6FBF0}"/>
    <dgm:cxn modelId="{0D946AB7-9874-4B89-8DBB-668064DC60EA}" type="presOf" srcId="{1A1F0C6A-292A-412C-92DD-FB028112955C}" destId="{198E7A2B-2923-4FEA-B71C-C6E0C62B9002}" srcOrd="0" destOrd="0" presId="urn:microsoft.com/office/officeart/2005/8/layout/radial4"/>
    <dgm:cxn modelId="{2FE91D3C-FE2E-4B40-9B4E-D0DF3C847EEF}" type="presOf" srcId="{AC1B0AE3-A2DA-4038-B0B8-786FB18A8959}" destId="{5F7C5EB2-08B8-4AFE-8B56-5714537081F9}" srcOrd="0" destOrd="0" presId="urn:microsoft.com/office/officeart/2005/8/layout/radial4"/>
    <dgm:cxn modelId="{E89BBA44-E8A8-43EE-A4B5-30A03C17EDF4}" type="presOf" srcId="{1FC45F6F-C497-4EE3-94B2-3502A8E7B1A6}" destId="{8CDB3936-373F-458A-A3F0-FA2A3AB8C9FC}" srcOrd="0" destOrd="0" presId="urn:microsoft.com/office/officeart/2005/8/layout/radial4"/>
    <dgm:cxn modelId="{479E797E-8021-4F9D-8AA6-3A8795E0390B}" srcId="{671F4753-1065-4C45-8B0E-DBEE44608A77}" destId="{AC1B0AE3-A2DA-4038-B0B8-786FB18A8959}" srcOrd="1" destOrd="0" parTransId="{949D48FC-E7F6-4797-8858-54B4119DE40B}" sibTransId="{3F040671-54BC-4567-B21A-A66123009EE8}"/>
    <dgm:cxn modelId="{AC819A29-0BA5-4479-99BB-0804253B2E57}" type="presOf" srcId="{0DD16806-B3A2-4762-BF7B-3A34D349D77E}" destId="{5019C30B-8064-45C7-8F89-A41B2FAF331D}" srcOrd="0" destOrd="0" presId="urn:microsoft.com/office/officeart/2005/8/layout/radial4"/>
    <dgm:cxn modelId="{27E3CA03-D405-4282-ACC1-321B035286C2}" srcId="{671F4753-1065-4C45-8B0E-DBEE44608A77}" destId="{A57828BE-7BDD-4B6B-A5BB-92AC07F0B1DC}" srcOrd="5" destOrd="0" parTransId="{8B7DF90F-BB0D-472F-AB86-16CF394C0C21}" sibTransId="{5C4FDA9F-9AD7-4AAA-825C-D5328E47F2FD}"/>
    <dgm:cxn modelId="{C012C5D4-13E1-4AEE-B802-607313906A7A}" type="presOf" srcId="{DAF31453-EE13-45A1-8940-FC55BF8CBB06}" destId="{D0DBA4F7-6D54-43FD-9704-B636DE018802}" srcOrd="0" destOrd="0" presId="urn:microsoft.com/office/officeart/2005/8/layout/radial4"/>
    <dgm:cxn modelId="{31F161D2-F278-42BF-B8B0-8A91561EA640}" type="presOf" srcId="{9E6E6612-EA4B-46A5-B766-8FE227C4EFDA}" destId="{3A103DEA-4BAC-4C83-B050-E98616BBE1DD}" srcOrd="0" destOrd="0" presId="urn:microsoft.com/office/officeart/2005/8/layout/radial4"/>
    <dgm:cxn modelId="{E7645028-06B5-4EBC-A901-D23A9A2F4B08}" type="presOf" srcId="{A57828BE-7BDD-4B6B-A5BB-92AC07F0B1DC}" destId="{5D958157-3EEF-435E-A903-4E2A7FC081A9}" srcOrd="0" destOrd="0" presId="urn:microsoft.com/office/officeart/2005/8/layout/radial4"/>
    <dgm:cxn modelId="{9AA5D3A9-D4E0-4260-AA39-B95E7DCC40B0}" type="presOf" srcId="{949D48FC-E7F6-4797-8858-54B4119DE40B}" destId="{9D319B71-5AF8-483F-82ED-4D9B30253819}" srcOrd="0" destOrd="0" presId="urn:microsoft.com/office/officeart/2005/8/layout/radial4"/>
    <dgm:cxn modelId="{9CB6D7BC-196D-4F0E-A7B4-2E924C49C4FF}" type="presOf" srcId="{14617607-FE99-4E7A-B2E2-FF43E7D796D1}" destId="{F72A2DC3-41F5-4342-A327-D5AE0F979A06}" srcOrd="0" destOrd="0" presId="urn:microsoft.com/office/officeart/2005/8/layout/radial4"/>
    <dgm:cxn modelId="{703F5186-A9F9-48F0-A414-5FFE61F695BE}" type="presParOf" srcId="{5019C30B-8064-45C7-8F89-A41B2FAF331D}" destId="{83D1DEFC-1C71-4F99-9487-86A70809DA31}" srcOrd="0" destOrd="0" presId="urn:microsoft.com/office/officeart/2005/8/layout/radial4"/>
    <dgm:cxn modelId="{A22287BA-0E51-49C4-8262-2EF98EA30259}" type="presParOf" srcId="{5019C30B-8064-45C7-8F89-A41B2FAF331D}" destId="{3A103DEA-4BAC-4C83-B050-E98616BBE1DD}" srcOrd="1" destOrd="0" presId="urn:microsoft.com/office/officeart/2005/8/layout/radial4"/>
    <dgm:cxn modelId="{B786EDA6-039C-4047-B8F8-8AEF8BDC4FA1}" type="presParOf" srcId="{5019C30B-8064-45C7-8F89-A41B2FAF331D}" destId="{8C912686-1043-43F7-942C-17E0EBB26497}" srcOrd="2" destOrd="0" presId="urn:microsoft.com/office/officeart/2005/8/layout/radial4"/>
    <dgm:cxn modelId="{E2374817-28E5-4AC0-8C73-554F1A84B202}" type="presParOf" srcId="{5019C30B-8064-45C7-8F89-A41B2FAF331D}" destId="{9D319B71-5AF8-483F-82ED-4D9B30253819}" srcOrd="3" destOrd="0" presId="urn:microsoft.com/office/officeart/2005/8/layout/radial4"/>
    <dgm:cxn modelId="{2471C4FB-9F72-4338-B868-1B5B097A801A}" type="presParOf" srcId="{5019C30B-8064-45C7-8F89-A41B2FAF331D}" destId="{5F7C5EB2-08B8-4AFE-8B56-5714537081F9}" srcOrd="4" destOrd="0" presId="urn:microsoft.com/office/officeart/2005/8/layout/radial4"/>
    <dgm:cxn modelId="{5EB06B54-B535-4D0E-AB72-D861159D0BAB}" type="presParOf" srcId="{5019C30B-8064-45C7-8F89-A41B2FAF331D}" destId="{F72A2DC3-41F5-4342-A327-D5AE0F979A06}" srcOrd="5" destOrd="0" presId="urn:microsoft.com/office/officeart/2005/8/layout/radial4"/>
    <dgm:cxn modelId="{49C263E4-A062-42B2-966A-DE89B2EED267}" type="presParOf" srcId="{5019C30B-8064-45C7-8F89-A41B2FAF331D}" destId="{348F59DE-881C-41E0-A67F-90262C161DBD}" srcOrd="6" destOrd="0" presId="urn:microsoft.com/office/officeart/2005/8/layout/radial4"/>
    <dgm:cxn modelId="{1B2B7647-2744-40FF-B2D5-DBE603602A21}" type="presParOf" srcId="{5019C30B-8064-45C7-8F89-A41B2FAF331D}" destId="{0BA7FC6E-9102-4326-AB16-21A9434008EC}" srcOrd="7" destOrd="0" presId="urn:microsoft.com/office/officeart/2005/8/layout/radial4"/>
    <dgm:cxn modelId="{6E235D59-46DD-4882-8EB7-AA06D1D30437}" type="presParOf" srcId="{5019C30B-8064-45C7-8F89-A41B2FAF331D}" destId="{22515A39-759B-45C9-9B69-966AC8159B1A}" srcOrd="8" destOrd="0" presId="urn:microsoft.com/office/officeart/2005/8/layout/radial4"/>
    <dgm:cxn modelId="{C5C1D595-39C3-4ABA-A3A0-C769212D06BE}" type="presParOf" srcId="{5019C30B-8064-45C7-8F89-A41B2FAF331D}" destId="{8CDB3936-373F-458A-A3F0-FA2A3AB8C9FC}" srcOrd="9" destOrd="0" presId="urn:microsoft.com/office/officeart/2005/8/layout/radial4"/>
    <dgm:cxn modelId="{FD58BA78-2907-462C-96E6-3644C816ADFB}" type="presParOf" srcId="{5019C30B-8064-45C7-8F89-A41B2FAF331D}" destId="{5919DCFB-7FDF-45DB-A5B4-ACD709889702}" srcOrd="10" destOrd="0" presId="urn:microsoft.com/office/officeart/2005/8/layout/radial4"/>
    <dgm:cxn modelId="{C417A48C-BF35-4339-B63E-6C26339C26D5}" type="presParOf" srcId="{5019C30B-8064-45C7-8F89-A41B2FAF331D}" destId="{5EC0E59C-D894-487A-897E-4269B89E932A}" srcOrd="11" destOrd="0" presId="urn:microsoft.com/office/officeart/2005/8/layout/radial4"/>
    <dgm:cxn modelId="{22DD41D8-4EE4-42F1-9DB3-6474211D6E65}" type="presParOf" srcId="{5019C30B-8064-45C7-8F89-A41B2FAF331D}" destId="{5D958157-3EEF-435E-A903-4E2A7FC081A9}" srcOrd="12" destOrd="0" presId="urn:microsoft.com/office/officeart/2005/8/layout/radial4"/>
    <dgm:cxn modelId="{9171820C-46AE-4A4F-AE7D-016D09E3F762}" type="presParOf" srcId="{5019C30B-8064-45C7-8F89-A41B2FAF331D}" destId="{198E7A2B-2923-4FEA-B71C-C6E0C62B9002}" srcOrd="13" destOrd="0" presId="urn:microsoft.com/office/officeart/2005/8/layout/radial4"/>
    <dgm:cxn modelId="{2286F069-3093-4571-90E1-529138C04A53}" type="presParOf" srcId="{5019C30B-8064-45C7-8F89-A41B2FAF331D}" destId="{D0DBA4F7-6D54-43FD-9704-B636DE018802}" srcOrd="14" destOrd="0" presId="urn:microsoft.com/office/officeart/2005/8/layout/radial4"/>
    <dgm:cxn modelId="{5BF97E2E-6480-40E4-884B-D08ECB15AD85}" type="presParOf" srcId="{5019C30B-8064-45C7-8F89-A41B2FAF331D}" destId="{7059193B-0D3A-46E4-9A1E-1743CC00C22E}" srcOrd="15" destOrd="0" presId="urn:microsoft.com/office/officeart/2005/8/layout/radial4"/>
    <dgm:cxn modelId="{510B3C58-36AB-4587-AD9B-589FE0CA89DA}" type="presParOf" srcId="{5019C30B-8064-45C7-8F89-A41B2FAF331D}" destId="{CF922C48-3A05-4072-99FC-8414A073E0C7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0817-D509-4A02-A5E1-DA07EB430B45}">
      <dsp:nvSpPr>
        <dsp:cNvPr id="0" name=""/>
        <dsp:cNvSpPr/>
      </dsp:nvSpPr>
      <dsp:spPr>
        <a:xfrm>
          <a:off x="3291839" y="78123"/>
          <a:ext cx="4937760" cy="2302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>
              <a:latin typeface="Calibri" pitchFamily="34" charset="0"/>
            </a:rPr>
            <a:t>Conjunto de procedimientos que permiten abordar un problema de investigación con el fin de lograr unos objetivos determinado</a:t>
          </a:r>
          <a:endParaRPr lang="es-ES" sz="2400" kern="1200" dirty="0">
            <a:latin typeface="Calibri" pitchFamily="34" charset="0"/>
          </a:endParaRPr>
        </a:p>
      </dsp:txBody>
      <dsp:txXfrm>
        <a:off x="3291839" y="365881"/>
        <a:ext cx="4074486" cy="1726548"/>
      </dsp:txXfrm>
    </dsp:sp>
    <dsp:sp modelId="{0D218DBF-0958-424A-AE78-1574FDEE18E1}">
      <dsp:nvSpPr>
        <dsp:cNvPr id="0" name=""/>
        <dsp:cNvSpPr/>
      </dsp:nvSpPr>
      <dsp:spPr>
        <a:xfrm>
          <a:off x="0" y="590"/>
          <a:ext cx="3291840" cy="230206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4000" kern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rPr>
            <a:t>Método</a:t>
          </a:r>
          <a:endParaRPr lang="es-ES" sz="4000" kern="1200" dirty="0">
            <a:solidFill>
              <a:schemeClr val="tx1">
                <a:lumMod val="50000"/>
              </a:schemeClr>
            </a:solidFill>
            <a:latin typeface="Calibri" pitchFamily="34" charset="0"/>
          </a:endParaRPr>
        </a:p>
      </dsp:txBody>
      <dsp:txXfrm>
        <a:off x="112378" y="112968"/>
        <a:ext cx="3067084" cy="2077308"/>
      </dsp:txXfrm>
    </dsp:sp>
    <dsp:sp modelId="{4F40DF07-97C8-4021-A4DE-9E4BA9990747}">
      <dsp:nvSpPr>
        <dsp:cNvPr id="0" name=""/>
        <dsp:cNvSpPr/>
      </dsp:nvSpPr>
      <dsp:spPr>
        <a:xfrm>
          <a:off x="3291839" y="2532861"/>
          <a:ext cx="4937760" cy="2302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>
              <a:latin typeface="Calibri" pitchFamily="34" charset="0"/>
            </a:rPr>
            <a:t>Se describe a detalle la manera en que se realizó la investigación. </a:t>
          </a:r>
          <a:endParaRPr lang="es-ES" sz="2400" kern="1200" dirty="0">
            <a:latin typeface="Calibri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kern="1200" dirty="0" smtClean="0">
              <a:latin typeface="Calibri" pitchFamily="34" charset="0"/>
            </a:rPr>
            <a:t>Estudio crítico del método</a:t>
          </a:r>
          <a:endParaRPr lang="es-ES" sz="2400" kern="1200" dirty="0">
            <a:latin typeface="Calibri" pitchFamily="34" charset="0"/>
          </a:endParaRPr>
        </a:p>
      </dsp:txBody>
      <dsp:txXfrm>
        <a:off x="3291839" y="2820619"/>
        <a:ext cx="4074486" cy="1726548"/>
      </dsp:txXfrm>
    </dsp:sp>
    <dsp:sp modelId="{F21C8990-9280-427B-9C4B-8A4193BED180}">
      <dsp:nvSpPr>
        <dsp:cNvPr id="0" name=""/>
        <dsp:cNvSpPr/>
      </dsp:nvSpPr>
      <dsp:spPr>
        <a:xfrm>
          <a:off x="0" y="2532861"/>
          <a:ext cx="3291840" cy="2302064"/>
        </a:xfrm>
        <a:prstGeom prst="roundRect">
          <a:avLst/>
        </a:prstGeom>
        <a:solidFill>
          <a:schemeClr val="accent2">
            <a:shade val="80000"/>
            <a:hueOff val="240949"/>
            <a:satOff val="4673"/>
            <a:lumOff val="2229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4000" kern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rPr>
            <a:t>Metodología</a:t>
          </a:r>
          <a:endParaRPr lang="es-ES" sz="4000" kern="1200" dirty="0">
            <a:solidFill>
              <a:schemeClr val="tx1">
                <a:lumMod val="50000"/>
              </a:schemeClr>
            </a:solidFill>
            <a:latin typeface="Calibri" pitchFamily="34" charset="0"/>
          </a:endParaRPr>
        </a:p>
      </dsp:txBody>
      <dsp:txXfrm>
        <a:off x="112378" y="2645239"/>
        <a:ext cx="3067084" cy="2077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1DEFC-1C71-4F99-9487-86A70809DA31}">
      <dsp:nvSpPr>
        <dsp:cNvPr id="0" name=""/>
        <dsp:cNvSpPr/>
      </dsp:nvSpPr>
      <dsp:spPr>
        <a:xfrm>
          <a:off x="3303554" y="3234401"/>
          <a:ext cx="1879694" cy="1879694"/>
        </a:xfrm>
        <a:prstGeom prst="ellipse">
          <a:avLst/>
        </a:prstGeom>
        <a:solidFill>
          <a:srgbClr val="E76045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Investigador</a:t>
          </a:r>
          <a:endParaRPr lang="es-AR" sz="1800" kern="1200" dirty="0"/>
        </a:p>
      </dsp:txBody>
      <dsp:txXfrm>
        <a:off x="3578829" y="3509676"/>
        <a:ext cx="1329144" cy="1329144"/>
      </dsp:txXfrm>
    </dsp:sp>
    <dsp:sp modelId="{3A103DEA-4BAC-4C83-B050-E98616BBE1DD}">
      <dsp:nvSpPr>
        <dsp:cNvPr id="0" name=""/>
        <dsp:cNvSpPr/>
      </dsp:nvSpPr>
      <dsp:spPr>
        <a:xfrm rot="10800000">
          <a:off x="661298" y="3906392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912686-1043-43F7-942C-17E0EBB26497}">
      <dsp:nvSpPr>
        <dsp:cNvPr id="0" name=""/>
        <dsp:cNvSpPr/>
      </dsp:nvSpPr>
      <dsp:spPr>
        <a:xfrm>
          <a:off x="-309481" y="3410592"/>
          <a:ext cx="1941560" cy="15273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Actitud cognoscitiva</a:t>
          </a:r>
          <a:endParaRPr lang="es-AR" sz="2300" kern="1200" dirty="0"/>
        </a:p>
      </dsp:txBody>
      <dsp:txXfrm>
        <a:off x="-264748" y="3455325"/>
        <a:ext cx="1852094" cy="1437845"/>
      </dsp:txXfrm>
    </dsp:sp>
    <dsp:sp modelId="{9D319B71-5AF8-483F-82ED-4D9B30253819}">
      <dsp:nvSpPr>
        <dsp:cNvPr id="0" name=""/>
        <dsp:cNvSpPr/>
      </dsp:nvSpPr>
      <dsp:spPr>
        <a:xfrm rot="12342857">
          <a:off x="892401" y="2893864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7C5EB2-08B8-4AFE-8B56-5714537081F9}">
      <dsp:nvSpPr>
        <dsp:cNvPr id="0" name=""/>
        <dsp:cNvSpPr/>
      </dsp:nvSpPr>
      <dsp:spPr>
        <a:xfrm>
          <a:off x="45258" y="1856376"/>
          <a:ext cx="1941560" cy="1527311"/>
        </a:xfrm>
        <a:prstGeom prst="roundRect">
          <a:avLst>
            <a:gd name="adj" fmla="val 10000"/>
          </a:avLst>
        </a:prstGeom>
        <a:solidFill>
          <a:srgbClr val="E4EEB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Actitud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moral</a:t>
          </a:r>
          <a:endParaRPr lang="es-AR" sz="2300" kern="1200" dirty="0"/>
        </a:p>
      </dsp:txBody>
      <dsp:txXfrm>
        <a:off x="89991" y="1901109"/>
        <a:ext cx="1852094" cy="1437845"/>
      </dsp:txXfrm>
    </dsp:sp>
    <dsp:sp modelId="{F72A2DC3-41F5-4342-A327-D5AE0F979A06}">
      <dsp:nvSpPr>
        <dsp:cNvPr id="0" name=""/>
        <dsp:cNvSpPr/>
      </dsp:nvSpPr>
      <dsp:spPr>
        <a:xfrm rot="13885714">
          <a:off x="1539937" y="2081881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8F59DE-881C-41E0-A67F-90262C161DBD}">
      <dsp:nvSpPr>
        <dsp:cNvPr id="0" name=""/>
        <dsp:cNvSpPr/>
      </dsp:nvSpPr>
      <dsp:spPr>
        <a:xfrm>
          <a:off x="1039216" y="609991"/>
          <a:ext cx="1941560" cy="152731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Actitud reflexiva</a:t>
          </a:r>
          <a:endParaRPr lang="es-AR" sz="2300" kern="1200" dirty="0"/>
        </a:p>
      </dsp:txBody>
      <dsp:txXfrm>
        <a:off x="1083949" y="654724"/>
        <a:ext cx="1852094" cy="1437845"/>
      </dsp:txXfrm>
    </dsp:sp>
    <dsp:sp modelId="{0BA7FC6E-9102-4326-AB16-21A9434008EC}">
      <dsp:nvSpPr>
        <dsp:cNvPr id="0" name=""/>
        <dsp:cNvSpPr/>
      </dsp:nvSpPr>
      <dsp:spPr>
        <a:xfrm rot="15428571">
          <a:off x="2475652" y="1631263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15A39-759B-45C9-9B69-966AC8159B1A}">
      <dsp:nvSpPr>
        <dsp:cNvPr id="0" name=""/>
        <dsp:cNvSpPr/>
      </dsp:nvSpPr>
      <dsp:spPr>
        <a:xfrm>
          <a:off x="2475528" y="-81699"/>
          <a:ext cx="1941560" cy="152731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Actitud objetiva</a:t>
          </a:r>
          <a:endParaRPr lang="es-AR" sz="2300" kern="1200" dirty="0"/>
        </a:p>
      </dsp:txBody>
      <dsp:txXfrm>
        <a:off x="2520261" y="-36966"/>
        <a:ext cx="1852094" cy="1437845"/>
      </dsp:txXfrm>
    </dsp:sp>
    <dsp:sp modelId="{8CDB3936-373F-458A-A3F0-FA2A3AB8C9FC}">
      <dsp:nvSpPr>
        <dsp:cNvPr id="0" name=""/>
        <dsp:cNvSpPr/>
      </dsp:nvSpPr>
      <dsp:spPr>
        <a:xfrm rot="16971429">
          <a:off x="3514219" y="1631263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19DCFB-7FDF-45DB-A5B4-ACD709889702}">
      <dsp:nvSpPr>
        <dsp:cNvPr id="0" name=""/>
        <dsp:cNvSpPr/>
      </dsp:nvSpPr>
      <dsp:spPr>
        <a:xfrm>
          <a:off x="4069714" y="-81699"/>
          <a:ext cx="1941560" cy="1527311"/>
        </a:xfrm>
        <a:prstGeom prst="roundRect">
          <a:avLst>
            <a:gd name="adj" fmla="val 10000"/>
          </a:avLst>
        </a:prstGeom>
        <a:solidFill>
          <a:srgbClr val="F2A668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Habilidades</a:t>
          </a:r>
          <a:endParaRPr lang="es-AR" sz="2300" kern="1200" dirty="0"/>
        </a:p>
      </dsp:txBody>
      <dsp:txXfrm>
        <a:off x="4114447" y="-36966"/>
        <a:ext cx="1852094" cy="1437845"/>
      </dsp:txXfrm>
    </dsp:sp>
    <dsp:sp modelId="{5EC0E59C-D894-487A-897E-4269B89E932A}">
      <dsp:nvSpPr>
        <dsp:cNvPr id="0" name=""/>
        <dsp:cNvSpPr/>
      </dsp:nvSpPr>
      <dsp:spPr>
        <a:xfrm rot="18514286">
          <a:off x="4449935" y="2081881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958157-3EEF-435E-A903-4E2A7FC081A9}">
      <dsp:nvSpPr>
        <dsp:cNvPr id="0" name=""/>
        <dsp:cNvSpPr/>
      </dsp:nvSpPr>
      <dsp:spPr>
        <a:xfrm>
          <a:off x="5506026" y="609991"/>
          <a:ext cx="1941560" cy="1527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Ordenado</a:t>
          </a:r>
          <a:endParaRPr lang="es-AR" sz="2300" kern="1200" dirty="0"/>
        </a:p>
      </dsp:txBody>
      <dsp:txXfrm>
        <a:off x="5550759" y="654724"/>
        <a:ext cx="1852094" cy="1437845"/>
      </dsp:txXfrm>
    </dsp:sp>
    <dsp:sp modelId="{198E7A2B-2923-4FEA-B71C-C6E0C62B9002}">
      <dsp:nvSpPr>
        <dsp:cNvPr id="0" name=""/>
        <dsp:cNvSpPr/>
      </dsp:nvSpPr>
      <dsp:spPr>
        <a:xfrm rot="20057143">
          <a:off x="5097470" y="2893864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BA4F7-6D54-43FD-9704-B636DE018802}">
      <dsp:nvSpPr>
        <dsp:cNvPr id="0" name=""/>
        <dsp:cNvSpPr/>
      </dsp:nvSpPr>
      <dsp:spPr>
        <a:xfrm>
          <a:off x="6499984" y="1856376"/>
          <a:ext cx="1941560" cy="1527311"/>
        </a:xfrm>
        <a:prstGeom prst="roundRect">
          <a:avLst>
            <a:gd name="adj" fmla="val 10000"/>
          </a:avLst>
        </a:prstGeom>
        <a:solidFill>
          <a:srgbClr val="B2ECB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Perseverante</a:t>
          </a:r>
          <a:endParaRPr lang="es-AR" sz="2300" kern="1200" dirty="0"/>
        </a:p>
      </dsp:txBody>
      <dsp:txXfrm>
        <a:off x="6544717" y="1901109"/>
        <a:ext cx="1852094" cy="1437845"/>
      </dsp:txXfrm>
    </dsp:sp>
    <dsp:sp modelId="{7059193B-0D3A-46E4-9A1E-1743CC00C22E}">
      <dsp:nvSpPr>
        <dsp:cNvPr id="0" name=""/>
        <dsp:cNvSpPr/>
      </dsp:nvSpPr>
      <dsp:spPr>
        <a:xfrm>
          <a:off x="5328573" y="3906392"/>
          <a:ext cx="2496931" cy="5357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922C48-3A05-4072-99FC-8414A073E0C7}">
      <dsp:nvSpPr>
        <dsp:cNvPr id="0" name=""/>
        <dsp:cNvSpPr/>
      </dsp:nvSpPr>
      <dsp:spPr>
        <a:xfrm>
          <a:off x="6854724" y="3410592"/>
          <a:ext cx="1941560" cy="1527311"/>
        </a:xfrm>
        <a:prstGeom prst="roundRect">
          <a:avLst>
            <a:gd name="adj" fmla="val 10000"/>
          </a:avLst>
        </a:prstGeom>
        <a:solidFill>
          <a:srgbClr val="DE74DE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Creativo</a:t>
          </a:r>
          <a:endParaRPr lang="es-AR" sz="2300" kern="1200" dirty="0"/>
        </a:p>
      </dsp:txBody>
      <dsp:txXfrm>
        <a:off x="6899457" y="3455325"/>
        <a:ext cx="1852094" cy="143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6BFD690-2E8C-4BFD-8138-47C1397AC3C0}" type="datetimeFigureOut">
              <a:rPr lang="es-NI"/>
              <a:pPr>
                <a:defRPr/>
              </a:pPr>
              <a:t>18/08/2016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NI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NI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7D12004-2D73-48F6-A8FD-77078BE93561}" type="slidenum">
              <a:rPr lang="es-NI"/>
              <a:pPr>
                <a:defRPr/>
              </a:pPr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46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R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9B093-A470-49A6-AFBB-9790C38DAAA9}" type="slidenum">
              <a:rPr lang="es-NI">
                <a:latin typeface="Calibri" pitchFamily="34" charset="0"/>
              </a:rPr>
              <a:pPr eaLnBrk="1" hangingPunct="1"/>
              <a:t>9</a:t>
            </a:fld>
            <a:endParaRPr lang="es-N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7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s-ES" b="1" u="sng" dirty="0" smtClean="0"/>
              <a:t>Fase conceptual: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Consiste en una etapa intelectual basada en el  pensar que hacer, en  leer, repensar, proponer teorías y revisar las ideas con el apoyo de colegas o asesores.</a:t>
            </a:r>
          </a:p>
          <a:p>
            <a:pPr>
              <a:defRPr/>
            </a:pPr>
            <a:r>
              <a:rPr lang="es-ES" b="1" u="sng" dirty="0" smtClean="0"/>
              <a:t>Fase de diseño y planeación: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En esta fase  se debe decidir cuál o cuáles serán las métodos  a emplear para abordar un problema y demostrar así  sus hipótesis, al mismo tiempo  planificar adecuadamente la obtención de datos </a:t>
            </a:r>
          </a:p>
          <a:p>
            <a:pPr>
              <a:defRPr/>
            </a:pPr>
            <a:r>
              <a:rPr lang="es-ES" b="1" u="sng" dirty="0" smtClean="0"/>
              <a:t>Fase  de recopilación: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En esta, que posiblemente y dependiendo del tipo de estudio, sea la fase mas larga, se hace  la obtención de datos y su preparación para el análisis. A esta fase POLIT la denomina </a:t>
            </a:r>
            <a:r>
              <a:rPr lang="es-ES" b="1" dirty="0" smtClean="0"/>
              <a:t>fase empírica</a:t>
            </a:r>
            <a:r>
              <a:rPr lang="es-ES" dirty="0" smtClean="0"/>
              <a:t>.</a:t>
            </a:r>
          </a:p>
          <a:p>
            <a:pPr>
              <a:defRPr/>
            </a:pPr>
            <a:r>
              <a:rPr lang="es-ES" dirty="0" smtClean="0"/>
              <a:t> </a:t>
            </a:r>
          </a:p>
          <a:p>
            <a:pPr>
              <a:defRPr/>
            </a:pPr>
            <a:r>
              <a:rPr lang="es-ES" b="1" u="sng" dirty="0" smtClean="0"/>
              <a:t>Fase analítica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Los datos recabados en la fase anterior, no se presentan  en la forma original que se obtuvieron, sino que son sometidos a diversos tipos de análisis e interpretación, constituyendo, posiblemente, la fase principal del proyecto.</a:t>
            </a:r>
          </a:p>
          <a:p>
            <a:pPr>
              <a:defRPr/>
            </a:pPr>
            <a:r>
              <a:rPr lang="es-ES" b="1" u="sng" dirty="0" smtClean="0"/>
              <a:t>Fase de difusión: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Con esta fase se completa el ciclo, al mismo tiempo que permite al investigador dar respuesta a las preguntas  elaboradas en la primera fase del proyecto, sin embargo,  no debe darse por cumplida sino el momento en que se  publican y se dan a conocer a la comunidad. </a:t>
            </a:r>
            <a:r>
              <a:rPr lang="es-ES" b="1" dirty="0" smtClean="0"/>
              <a:t>Datos de investigación que no se comunican, no existen</a:t>
            </a:r>
            <a:r>
              <a:rPr lang="es-ES" dirty="0" smtClean="0"/>
              <a:t>.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A8E4C-515C-4EED-B03F-4E4BDE994006}" type="slidenum">
              <a:rPr lang="es-ES" smtClean="0">
                <a:ea typeface="ヒラギノ角ゴ Pro W3"/>
                <a:cs typeface="ヒラギノ角ゴ Pro W3"/>
              </a:rPr>
              <a:pPr/>
              <a:t>23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727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BA89-00A9-4E48-AF0C-A84EF27A373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15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Con respecto a este último numeral Roberto Hernández sostiene que “la mayoría de investigaciones, a pesar de que se ubiquen dentro de un enfoque particular, no pueden evitar – en mayor o menor medida-  topar temas  que se relacionan con distintos campos o disciplinas…. Por ello, cuando se comenta el enfoque seleccionado se habla de ENFOQUE PRINCIPAL O FUNDAMENTAL y no de ENFOQUE ÚNICO” (3).</a:t>
            </a:r>
          </a:p>
          <a:p>
            <a:endParaRPr lang="es-ES" smtClean="0"/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98137-1A4B-40EB-BC7D-98914E27353F}" type="slidenum">
              <a:rPr lang="es-ES" smtClean="0">
                <a:ea typeface="ヒラギノ角ゴ Pro W3"/>
                <a:cs typeface="ヒラギノ角ゴ Pro W3"/>
              </a:rPr>
              <a:pPr/>
              <a:t>28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875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El mismo autor, propone que con respecto a la investigación previa de los temas o problemas a ser investigados se  analice si los mismos son:</a:t>
            </a:r>
          </a:p>
          <a:p>
            <a:r>
              <a:rPr lang="es-ES" smtClean="0"/>
              <a:t>Temas ya investigados, estructurados y formalizados (hay suficiente documentación al respecto, con resultados y análisis de los mismos)</a:t>
            </a:r>
          </a:p>
          <a:p>
            <a:r>
              <a:rPr lang="es-ES" smtClean="0"/>
              <a:t>Temas ya investigados pero menos estructurados y formalizados (Hay pocos documentación y el conocimiento estar dispersos o no ser accesible).</a:t>
            </a:r>
          </a:p>
          <a:p>
            <a:r>
              <a:rPr lang="es-ES" smtClean="0"/>
              <a:t>Temas poco investigados y poco estructurados (requiere un esfuerzo mayor por parte del investigador para encontrar lo ya investigado aunque sea escaso)</a:t>
            </a:r>
          </a:p>
          <a:p>
            <a:r>
              <a:rPr lang="es-ES" smtClean="0"/>
              <a:t>Temas no investigados.</a:t>
            </a:r>
          </a:p>
          <a:p>
            <a:endParaRPr lang="es-ES" smtClean="0"/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BF70A-8E22-4CE8-992B-1611811D8C7A}" type="slidenum">
              <a:rPr lang="es-ES" smtClean="0">
                <a:ea typeface="ヒラギノ角ゴ Pro W3"/>
                <a:cs typeface="ヒラギノ角ゴ Pro W3"/>
              </a:rPr>
              <a:pPr/>
              <a:t>29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8935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Una vez formulado y delimitado el problema de  investigación es necesario  avanzar en el proceso investigativo para lo cual debemos pasara a  la</a:t>
            </a:r>
            <a:r>
              <a:rPr lang="es-ES" b="1" smtClean="0"/>
              <a:t> FORMULACIÓN DE OBJETIVOS, </a:t>
            </a:r>
            <a:r>
              <a:rPr lang="es-ES" smtClean="0"/>
              <a:t> para lo cual es necesario que regresemos nuevamente al texto básico para revisar la parte pertinente en las páginas  47 a  54  en donde se  hacen algunos puntualizaciones referentes a como debemos  cumplir con este  paso dentro del esquema general del diseño de investigación</a:t>
            </a:r>
          </a:p>
          <a:p>
            <a:r>
              <a:rPr lang="es-ES" smtClean="0"/>
              <a:t> </a:t>
            </a:r>
          </a:p>
          <a:p>
            <a:r>
              <a:rPr lang="es-ES" smtClean="0"/>
              <a:t>En ocasiones se utilizan los términos PROPÓSITOS Y  OBJETIVOS como palabras sinónimas, de ahí que sea necesario  especificar lo que representa cada una de ellas</a:t>
            </a:r>
          </a:p>
          <a:p>
            <a:endParaRPr lang="es-ES" smtClean="0"/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8E4BB-1AA9-41EC-8C43-634A691ACA12}" type="slidenum">
              <a:rPr lang="es-ES" smtClean="0">
                <a:ea typeface="ヒラギノ角ゴ Pro W3"/>
                <a:cs typeface="ヒラギノ角ゴ Pro W3"/>
              </a:rPr>
              <a:pPr/>
              <a:t>35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917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R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11134-68C6-4F5E-B906-D0C6177A3C62}" type="slidenum">
              <a:rPr lang="es-NI">
                <a:latin typeface="Calibri" pitchFamily="34" charset="0"/>
              </a:rPr>
              <a:pPr eaLnBrk="1" hangingPunct="1"/>
              <a:t>10</a:t>
            </a:fld>
            <a:endParaRPr lang="es-N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9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R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E84B4A-3230-441F-A7C2-B194E8093469}" type="slidenum">
              <a:rPr lang="es-NI">
                <a:latin typeface="Calibri" pitchFamily="34" charset="0"/>
              </a:rPr>
              <a:pPr eaLnBrk="1" hangingPunct="1"/>
              <a:t>11</a:t>
            </a:fld>
            <a:endParaRPr lang="es-N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8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C3DFE6E-804A-4DFD-86DD-C11DE5CE354A}" type="slidenum"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1210" y="8686461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tabLst>
                <a:tab pos="0" algn="l"/>
                <a:tab pos="392439" algn="l"/>
                <a:tab pos="786270" algn="l"/>
                <a:tab pos="1180099" algn="l"/>
                <a:tab pos="1573929" algn="l"/>
                <a:tab pos="1967759" algn="l"/>
                <a:tab pos="2361589" algn="l"/>
                <a:tab pos="2755419" algn="l"/>
                <a:tab pos="3149250" algn="l"/>
                <a:tab pos="3543079" algn="l"/>
                <a:tab pos="3936910" algn="l"/>
                <a:tab pos="4330740" algn="l"/>
                <a:tab pos="4724570" algn="l"/>
                <a:tab pos="5118400" algn="l"/>
                <a:tab pos="5512231" algn="l"/>
                <a:tab pos="5906060" algn="l"/>
                <a:tab pos="6299891" algn="l"/>
                <a:tab pos="6693721" algn="l"/>
                <a:tab pos="7087550" algn="l"/>
                <a:tab pos="7481380" algn="l"/>
                <a:tab pos="7875211" algn="l"/>
              </a:tabLst>
            </a:pPr>
            <a:fld id="{65B63A99-437D-4BA6-BADD-EBA6676D7BC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102000"/>
                </a:lnSpc>
                <a:tabLst>
                  <a:tab pos="0" algn="l"/>
                  <a:tab pos="392439" algn="l"/>
                  <a:tab pos="786270" algn="l"/>
                  <a:tab pos="1180099" algn="l"/>
                  <a:tab pos="1573929" algn="l"/>
                  <a:tab pos="1967759" algn="l"/>
                  <a:tab pos="2361589" algn="l"/>
                  <a:tab pos="2755419" algn="l"/>
                  <a:tab pos="3149250" algn="l"/>
                  <a:tab pos="3543079" algn="l"/>
                  <a:tab pos="3936910" algn="l"/>
                  <a:tab pos="4330740" algn="l"/>
                  <a:tab pos="4724570" algn="l"/>
                  <a:tab pos="5118400" algn="l"/>
                  <a:tab pos="5512231" algn="l"/>
                  <a:tab pos="5906060" algn="l"/>
                  <a:tab pos="6299891" algn="l"/>
                  <a:tab pos="6693721" algn="l"/>
                  <a:tab pos="7087550" algn="l"/>
                  <a:tab pos="7481380" algn="l"/>
                  <a:tab pos="7875211" algn="l"/>
                </a:tabLst>
              </a:pPr>
              <a:t>15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57" tIns="40079" rIns="80157" bIns="40079" anchor="ctr"/>
          <a:lstStyle/>
          <a:p>
            <a:endParaRPr lang="es-ES"/>
          </a:p>
        </p:txBody>
      </p:sp>
      <p:sp>
        <p:nvSpPr>
          <p:cNvPr id="1946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5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FE54B68-817A-47A3-9F1E-4F65FD20CC40}" type="slidenum"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1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8CD6655-91F9-4712-B781-63382CAB5938}" type="slidenum"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952E795-9CD8-47A9-8EFB-92DF7A215FC0}" type="slidenum"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2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4DDC104-A5B3-468B-A54C-CC637B328DEB}" type="slidenum"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</p:spPr>
        <p:txBody>
          <a:bodyPr wrap="none" anchor="ctr"/>
          <a:lstStyle/>
          <a:p>
            <a:endParaRPr lang="es-E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6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C4D1003-F9A3-46FF-A1B9-F300A3D06A38}" type="slidenum"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4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9921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3530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210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544972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1415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E2782-9395-4AB8-9359-8CE74174C28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E426B-C99F-44FC-B46E-871A5211737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243C-BB64-4B6D-A0B7-31BE283C8D0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7E434-EF9D-4825-9FE6-B65F3AD8DAD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818D1-DFED-4D7A-B578-339DBB302FD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D1B09-7D2F-44C4-9FBB-354CC1BCB8A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8283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19265-B7BE-4B02-AD62-628AA28BF77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E57E3-00BC-4DCC-B98C-D0FBD53D579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7F1B-4EE7-4CB1-B9D4-7F0FD5CC8A7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75389CB-1C01-4802-8E35-F3F3BCE94C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8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7938" y="2473325"/>
            <a:ext cx="903287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3200" b="1" dirty="0" smtClean="0">
                <a:solidFill>
                  <a:schemeClr val="bg1"/>
                </a:solidFill>
              </a:rPr>
              <a:t>Asignatura: </a:t>
            </a:r>
            <a:r>
              <a:rPr lang="es-ES_tradnl" sz="3200" b="1" dirty="0" smtClean="0">
                <a:solidFill>
                  <a:schemeClr val="bg1"/>
                </a:solidFill>
              </a:rPr>
              <a:t>Investigación en el Diseño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3077" name="9 Rectángulo"/>
          <p:cNvSpPr>
            <a:spLocks noChangeArrowheads="1"/>
          </p:cNvSpPr>
          <p:nvPr/>
        </p:nvSpPr>
        <p:spPr bwMode="auto">
          <a:xfrm>
            <a:off x="4024366" y="5143877"/>
            <a:ext cx="502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ES_tradnl" sz="1600" b="1" dirty="0">
                <a:solidFill>
                  <a:schemeClr val="tx2"/>
                </a:solidFill>
                <a:cs typeface="Times New Roman" pitchFamily="18" charset="0"/>
              </a:rPr>
              <a:t>Docente </a:t>
            </a:r>
            <a:r>
              <a:rPr lang="es-ES_tradnl" sz="1600" b="1" dirty="0" smtClean="0">
                <a:solidFill>
                  <a:schemeClr val="tx2"/>
                </a:solidFill>
                <a:cs typeface="Times New Roman" pitchFamily="18" charset="0"/>
              </a:rPr>
              <a:t>: Mgtr. Héctor Samuel Rodríguez Tejada </a:t>
            </a:r>
            <a:endParaRPr lang="es-NI" sz="1600" b="1" dirty="0">
              <a:solidFill>
                <a:schemeClr val="tx2"/>
              </a:solidFill>
            </a:endParaRPr>
          </a:p>
        </p:txBody>
      </p:sp>
      <p:sp>
        <p:nvSpPr>
          <p:cNvPr id="3078" name="2 Subtítulo"/>
          <p:cNvSpPr txBox="1">
            <a:spLocks/>
          </p:cNvSpPr>
          <p:nvPr/>
        </p:nvSpPr>
        <p:spPr bwMode="auto">
          <a:xfrm>
            <a:off x="4741863" y="6092825"/>
            <a:ext cx="27479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NI" sz="1400" b="1" dirty="0">
                <a:solidFill>
                  <a:schemeClr val="tx2"/>
                </a:solidFill>
              </a:rPr>
              <a:t>            </a:t>
            </a:r>
            <a:r>
              <a:rPr lang="es-NI" sz="1400" b="1" dirty="0" smtClean="0">
                <a:solidFill>
                  <a:schemeClr val="tx2"/>
                </a:solidFill>
              </a:rPr>
              <a:t>II SEMESTRE DE 2016</a:t>
            </a:r>
            <a:endParaRPr lang="es-NI" sz="1400" b="1" dirty="0">
              <a:solidFill>
                <a:schemeClr val="tx2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39975"/>
            <a:ext cx="3357586" cy="274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http://justoserna.files.wordpress.com/2008/12/investigador.jpg"/>
          <p:cNvPicPr>
            <a:picLocks noChangeAspect="1" noChangeArrowheads="1"/>
          </p:cNvPicPr>
          <p:nvPr/>
        </p:nvPicPr>
        <p:blipFill>
          <a:blip r:embed="rId3"/>
          <a:srcRect l="8113" r="12939"/>
          <a:stretch>
            <a:fillRect/>
          </a:stretch>
        </p:blipFill>
        <p:spPr bwMode="auto">
          <a:xfrm>
            <a:off x="6132534" y="3151915"/>
            <a:ext cx="1323172" cy="172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90600" y="457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UNIVERSIDAD DE PANAMÁ</a:t>
            </a:r>
          </a:p>
          <a:p>
            <a:pPr algn="ctr"/>
            <a:r>
              <a:rPr lang="en-US" dirty="0" smtClean="0"/>
              <a:t>CENTRO REGIONAL UNIVERSITARIO DE AZUERO</a:t>
            </a:r>
          </a:p>
          <a:p>
            <a:pPr algn="ctr"/>
            <a:r>
              <a:rPr lang="en-US" dirty="0" smtClean="0"/>
              <a:t>FACULTAD DE ARQUITECTURA Y DISEÑO</a:t>
            </a:r>
          </a:p>
          <a:p>
            <a:pPr algn="ctr"/>
            <a:r>
              <a:rPr lang="en-US" dirty="0" smtClean="0"/>
              <a:t>ESCUELA DE DISEÑO INDUSTRIAL DE PRODUCTOS</a:t>
            </a:r>
            <a:endParaRPr lang="es-P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9378" y="609600"/>
            <a:ext cx="7467601" cy="1320800"/>
          </a:xfrm>
        </p:spPr>
        <p:txBody>
          <a:bodyPr/>
          <a:lstStyle/>
          <a:p>
            <a:r>
              <a:rPr lang="es-NI" b="1" dirty="0" smtClean="0"/>
              <a:t>ESTRATEGIAS DE APRENDIZAJE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91380" y="1620742"/>
            <a:ext cx="7305599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NI" dirty="0" smtClean="0">
                <a:latin typeface="Arial" pitchFamily="34" charset="0"/>
                <a:cs typeface="Arial" pitchFamily="34" charset="0"/>
              </a:rPr>
              <a:t>Las estrategias de aprendizaje utilizadas de Organización</a:t>
            </a:r>
            <a:r>
              <a:rPr lang="es-NI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Mapas conceptuales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>
                <a:latin typeface="Arial" pitchFamily="34" charset="0"/>
                <a:cs typeface="Arial" pitchFamily="34" charset="0"/>
              </a:rPr>
              <a:t>T</a:t>
            </a: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rabajo final de curso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Trabajo en equipo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Exposición oral de resultados de trabajos y discusión de los </a:t>
            </a: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mismos</a:t>
            </a:r>
            <a:endParaRPr lang="es-NI" sz="2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AutoShape 2" descr="data:image/jpeg;base64,/9j/4AAQSkZJRgABAQAAAQABAAD/2wCEAAkGBhQSEBUUEhQWFBUVGBUWFRQYFRcYFxcYFRQWGBUXFxcXHCYeFxkjGhQYHy8gIycpLCwsFR4xNTAqNSYrLCkBCQoKDgwOGg8PGi4kHyQqLS8pLy0sLC0sLC8sLCwsMCosLCwsLCwsLCwsLCksLCwsLCwsKSwsLCwsLCwsLCwsLP/AABEIAOEA4QMBIgACEQEDEQH/xAAcAAABBQEBAQAAAAAAAAAAAAAAAwQFBgcBAgj/xABCEAACAQIDBQUFBQYEBgMAAAABAgMAEQQSIQUGMUFREyJhcYEyQpGhsQcUUmLBI3KCotHwQ1OS4RUzk7LC8SRjs//EABoBAAIDAQEAAAAAAAAAAAAAAAAEAgMFBgH/xAAtEQACAgICAQMDBAICAwAAAAAAAQIDBBESITEFQVETImEUcYGhkbHB8CMyM//aAAwDAQACEQMRAD8A3GiiigAooooAKKKKACiuXovQB2iuXovQB2iiigArhrtI4zELGjOxsqKWJ8ALn6V43pbDW/ApmpE42O9s6X6Zh/WqFjNryYlrsSqnhGDoByzfiPn6Uj9wHQfCsOz1hKWoR2bEPS+v/JLT+DSb12qJsna7YdwGJMRNmBPsX95egHMcLa1ehWli5UciPJfyIZOPKiWn49meqK4TXC9Nix6opJcQp4EfEUpmrxNPwHg7RRRXoBRRRQAUUUUAFFFFABRRRQAUUUUAFFFFAEbtXbSQAZtWPsoOJ8fAeP1qvzb1zN7OVPTMfif6VEbbxhfGTX91gg8Aqj9ST606wkAIrmMvOudjhB6SOgow6oVqc1tscJvPiFN7q46MtvmtqsmxtuLiFNu66+0h4jxB5r4/Sq6cMKj3xBw8qzL7h7w6oT3x8NfMCo4udbXNKb2n8nl2LVdF8Fp+xogrteY2uLjga9V1JgBVd39ly4GTxManyMi3qxVDb34BpsFMiatkzKOrIQ6j1K29aquTdckvhltLSsi38oouxpLnWpvEOBVP2NjhcEHQi49eFSuJ2hXGuOmdXKHNpiu0ZAVPjcfGr5u7iDJhIHPFo0J/0isn2ltCynyrW9hYIw4WGM8UjRT5hRf51s+kxacmZfqjXGK/cV2jjlhiaR+Cj1J4ADxJIHrVExWNlxBvITbkgPdHh+Y+J+VSW/mM78EN9Dmlb+Gyr82J9PCmuEsBVfqd8pT+lF9LyGDSoV/Va234GX/Dh+EfCnOB2xLhzoxZBxjJvcflJ9k/Kn1xURtKQA1kwlOp8ovs0Fq77Jro0XDTh0V1N1YBgeoIuPrStQ+6N/uUN/wfK5y/K1TFdrXLlBN/By1keMml7MKKKKmQCiiigAooooAKKKKACuXrtQe3t4RD3Es0hF7Hgo5Fv0FVW2xqjzm+iyuuVklGK7JiSdVF2IUdSQB86ajbkH+dF/1F/rVDmZ5WzSEufHgPIcAPKu/dqw5+svf2R6/Jrx9Ljr75d/gab2L2eOkI9mUJIpBuDcZW/mT+YU62djxlpDFbNVhYjhw5Wv0PKoaTNA1ibqeDfofGs2ditm5Ja2acIcYKD70Wp8bTDH4gMpHXSoj/AIh40hNjCbBe8zEKijizMbKB5mvFBt6JLjHs1ndebNgsOx4mKO/mFAP0qUpnsfBdjh4ouPZoiX65VAJ+VPK7GC1FJnJTacm18hXlq6TVT2zvecxjw1tLgykXAPMIODW6nTzqu6+FMeU2TppndLjBFV313a+6SGeO3YyNcrcAxu2psPeQnXT2b9LWrjbSvw18tfpVqmhGssxMjWOrG5N+XgPAaVljyTttVUXNGEcvobJ2PHRQNbi4JN7lrVhJQyZylHpJbN7lLHhGMnt70abuRu994xAkmICxEOsJ9t2B7jMOSA624kgXsOOqCse3e2x2WNw+uryCO3UP3SD4XKn0FbEK0/T5J1eNdmZ6imrfO+jOd/JCMenTsFt/1ZL/AFWmceP0qxfaFsF5o0miGaSHNdBxaNrZgvIsCoIHPUcSKzmPaN+dZedS1a5fJp4NsZUpfBahtGojHYppXCJ7TkIv7zGw+ZvUZLtKw41N7Fwz4crPItpmB7CNhqinRppFOoNjlVT1Ymlq6l/7S8LyMTs11Hy/Bpi4iLCxIjOqqiqq3OpCgAWHE8OVMm3xgvpnPiENvnaqfq7FnJZjxYm5P+3gNKcLhqZs9Ws3quK1+RGPpta/+jbZc8FvDDKbK4Dfha6k+QPH0qRvWcS4PwqY2HvA0bCOY3Q6K54qeQJ5ryueH0axfVeb4WrX5F8j0/iuVT3+C33rteRXqtsyQooooAKKKKAE5ZAoJPAAk+Q1NZkuKMjGRvac5j68vQaelabPDmUqeDAg+otWQQyFO42jJdGHQocp+YrD9XUmo/HZtela3L56/wCSx4YCnxhFqr+GxlSkWOuKwUjRsrlvaEcSbVCbUjzoV4X4HoeR+NSGOnqHxOIr2K72hhdR7Kq22kV2QyKCpszZXKqeBuwWwt8BzIq57EwUmHcSplZwCAzKGC30OUe7caX4252rLt7diRRY2MlyiT2eSw1jBezka6jideGvGtdweIEenADS3S2lvlWrkRVcYTrb7M+iUrHOFiXRO4XfeVT+3jUjm0dwR/CxIPxq2YHHJKgeNgynmPmCDqCOhrNsTtOJiBmAJ+tK7N2m+EmzC5Q/8xPxD8S/nA4Hnw6WnjeoTjLjb2vkqyMCE48qlp/Bb98toGLCtlNmkKxg9M57x88gb1tVKwqaADSrBv5i1kwsDoQyNMpDDgf2Utqg8EvCq/VJN2r40W+mrjS377IjHbUuxTmptas/2pjsm2YjfS0SHykjyn5OavG0sGBiZmHNh/2LWZb6MUx+bosLD0Vf6VZgQTk18xI5tj4J/lF8wsmXGYZmsAssRJJsAFmQtc8gAPlV82rvdLOxWAmKO9s3+I/j+QeA18RwqoYfB5nz24E5fU8alcVixho8xUs1ixABOVAQC7W4C7AXPM0t+osUfp1/yMuity+pP+BwdiZ+9ISx6sSx/mJqkb97RXCvGFT2wxzkE+yQLABlF9b3J0FtNat2H3lEo0FUX7VNqArFCALnNKdNR7iWPK/eJ62Wp4cHK5KS2VZc3GltPXwS+5TCeASugVi7BWsSCFsAwDE5dTbQ8RU9FN3jz1IGvIE9eX9ab4GcdlEVAUdnGQoFgAUU2AGgGtI4NidFBNieAvz59KXv1KTa6Gadxgk+yw4aW9TeGUWqtYZGHEW9RUqmNsONKdErYOS6H2JcConEuDp1rxPjqYSTliAouzEKo6sxso+JFHFyfQVwUF2afsHEF8LEx4lFv8KkKa7MwnZQxx/gVV+AtTqu3rTUUmcjNpybXyFFFFTIhRRRQAVnm/m77I5xUQJRv+coGqkC3aWHukAZulgettDqu7z7cMVoozZ2Fy34F6/vGxt5E9KTzfp/Sbs8DeG7Pqr6fkzzAozi40Xr18uvnwqUiit1paGGnaYauPcnJ9HT8lHyRsmEzcb1F4zZLe6cw5g6G3hbQ/KrScPTaaMURlKJHmpmKfaO98Wl/wDKX5vJf61dth44zYSF+ZQBv3k7h+a3qd2hsqKfuSojA/jGgPnxXha4typrgd3hhE7NQ2TMzKCb5c1rhTbVbi+tzqa2HkRupjDWmhJUyqulLe0/8iW6uz43xwjxCCSOWORLNyawdSp4q3cOo1F6sMmAMbHDyEsVBaGQ8ZYr6A299fZPoedQTO0cscoB/Zuj6dAwzDTqtx61oe39nJNF3nCFTmjl/C3I35qRoRzHpTcKYXU6fleBWy6dVqfsymYlWEZjHsBxJl6MLhiPEqx+tPMNIAAb15R2ZRnADa5rG4NuY8DxpWILzB9NazW2+n7Du9L9yPxGELu5Fu8bi9+gGvwquY/cxJsWkso7qIBlvo5DErf8uuvkBzq5PtKJTYXZvwgEn4U3Od2JK5NO6DYnzI/3qyM5w7RDSn1JHIY1QF3NlGv+wqAx28KzYSTIyMcTJEGsbMiQsXCfu2Hxc052hhMUzCwhkQXurtIvloo0870wj3clLs7JEhawARmbQA+0WFyda9rrjWnNS7PZ2OctNdCuz8NZb1m+/OKz46Uco8sf+hRf+YtWrxYVlFrUywm4cAkeeVQS7s5eUgqCzFjlS1jqed69xsqFM3KXfR5lY87YKK67E9iRXw8AP+VDf/prViw8YAAAAHSo8spkOQ3QWANrXsBc25a3+AqYwcd6zb5OUtj9aUYHpYKGgqUiw+le3wtU8Cn9R2VrG4bQkaEC/nbl/vVh3L3VdWGIxC2a37KM8VuNXe2gaxsByBPM6MsXh7VbN1cVnwyX4pdP9Bsv8tq1vSlGVrUvKW0KeoTl9LcfD6ZLCvVcrtdOc8FFFFABRRXKAPMkgAJOgAuSeAHWszxmOEs8j3vmc2P5R3V+Qqz767QKqkIPt3Z/FVsAPIsf5fGqLO+WRh17w8jx+d6531S/nL6S9u2b/plPCP1X79Im8PJUnh2FViHFVI4fHVjJaNCyvkuiZnAtUPiZKcSYy4qMxEtTjHk9EK48FtiUzA8aYbJ2jMoCkB/xLe6g+Z4edKTy/Hl5nhUph8HlFrBV6nT1p5ahHWimX3vbZ67MNay2663+Fep4khUZhdj7ES2uSfPRR1NIYrb0cXdjGd+vIVO7sbu4efCxz4iNZ5JRnZpAGy3uMiDgqi3qeNTx6ZXyaXRVfaqY7aIEtowlysWGnY4hozF0ylLlz1LA36W0phhBIGKjETgjgSn3hSDwDKdQ1uasBzsOFaMmyMJHomHhHLuxIPnaqG8UgvIoKSKC2WzWZQSbDMLkrwv1U1bk41lSXe1+xCi+u3fWn+44hlma5laKNEuGkyMhbgbFXJC2HO5416GOSwZASJDZZGIQSNr7JbU8DrYDTSmUEgxDB5QANCcsZ7xAsCx9OXSkt4oYRHZWDn3VBJy31JtwWktNPsZSTXkd7O2rFiGKo2WRRdo2sGsb2IIJDDSnjMy8VVvPQ/Kspxe7+LaY4nCDOyWukZvKiqLXMWhdDr7GbobG1X3dzewzQIcQuViCCddCGKkG+o9nn1tTtuPxgpx8P/YrC7lNwfsOsdt1owbQhT1Oo9DwqtY3aLym8jE+F6uToDqpBHpUNjN2kc3Csh6pw9V4fC1K7iu2huEW+kNNnMLC3QVYcHPYVW+yMTlDfu2sbWuCNNPiPSn8OKpacdvYzF9aZZ4sbS332q4uMpQYyq+yDpiyXxMwIpPY+1ZIWJXvLfvRngdBqDyb5HnUU+MpfByWj194lvjoPkPnXsJyrlzj0z2VUXHg1tM0jBY1ZUV0Nw3D9QRyIOlvCnNVHcvFd+WPlZXHme630WrdXX4t31qlM5fJp+jY4BRRRTJQFFFFAFF39uMREeRjYfBxf6iqpjzdL814evL1/pV4+0LC3hjk/wAt7H92QZf+4JVS2ThhLisPGeBlBPlGrSWPn2YHrXN5dLeVr50dFiWpY2/jZGOzI7I6lHXRlYWI6eY8RoeVLR4qrN9p+F7+GcjT9tGTzuQjLr/A3xNVI7Pa4EbZr62bS38Q/pVGTRGqbiX49ztrUh+MbScs1MsRBLEpeRLIoLFgQRYC58aYYTbAlxHZZTYKXJuNdFIAAvp3tda9oobi5LwiN1yTUfdkimLIcFQS1xkAFyWOi29eHjUntLdjGfd5J5SFEa5uyzZpCoIzkkd1bLc2GYm3KojETFVuOK2YeYII+YrXBildQykMjjMOYZWFxp0IPzrTx6IWpqRn33Tq00Y/Cotpz/u9+dX/AHNxJ+5In+W8q/Fy4/lkA9KpmP2UcLiHh9wd6I9Y2uVv4jVT+7fnVg3MxgDSRki7ZZFHWwIcDyGU/wDqo4kXVbqX7EsuStq3H9y1s9Vre/aQBjQEl7sWseEbKQVP7xtp+Xyqx5biqPLB2uNxCvoVkYfw2GT0yFaczbFCvv3EsOvnZ+x3CTXZjhgwYDM6kDJz1uxFiSLaXv0pjh9q9o95dTwKnS3XTrUlFEIJ1se7JeNjy79sp9HC/E0pi9kJJqV168x6jWk6KYXQ5RfY5ddKmzUl0MsXscGzxHKRqGU2I9ahkxBYl2N2clmJ5ljUhi8A8IsJWs1wFuNRz5cP61E4sFAbDgNBS11Uqnx2NU2xs+7RObD2P94zlZDEFsoIGYFuJBBINgLcD7wpHbWHnwrKplVy6lgVzCwBtqD1PieBqx7Cw4SBEXXU69S1izerEmqxtXFGeV5PdHdTwRCbepJLfxU/bRCFa5LsRqunOx8fAxedpgC2kijQ8iOhPn8PWkItpLmKZlzqbMuYEgjkRelVUh7Dj/X+/lWfTqZNoTnDqJQzsQ+tkuwPaA8rNz4G/jWfTjqxyTekh6691qLS3s0dMZ417++AcxU5svZMEkQYxISeN1HH9KSn2YsVyqLbqFFx62vas9uI5Hb6DdrYzYyRlzZUQAu3PvBsgUeakk9B46IYOVstm0ZSVYdGUlWHoQatn2a4b9nPJ+OUKPKNB/5Ow9Kru2osmNxKjh2uYfxxox/mJPrT1+PGOPGa8ilN8pZEoPwiw7hJeWZuQVF9SWJ+QFXaq5uNg8uFz85WZ/T2U/lUH+KrHW1hV8KIr/vZjZk+d0n/AB/gKKKKbFQoorhoAjd4cH2uFmTiSjZf3gLr8wKoW5Nmx0R6JKw/0oP/ADrQdsbREMRc8eCD8TWNh8r+QNUHY2XBSJiJmCxKkiO+vdBVSCQBe10tw94VlZUoLJr+f+6NPGUv09n9f8lh+0TBmTCoVHeSaMjya6N8mqB2fgco8eZp9jttLjGR47mEAMhKspcsPbKsAQLcLgaEnmKWijtWXn2xsu+326HsROqlJ+X2Q+8YBiyHg1wR1BFiPnWYl/uGL0uY2Vbg2JKNa9j1DKT6WrSNtyXe1UbfbCXSOQe6Sh8m7y/MN8aYwJJ/Y/DK8uOoqS8rsnZFBXQ3vaxHAg6g+RFXHc3EH7mi3vlaVfIdoxUfAj4isz3V2lnhMbe1Ha3ijXt/pbTyYVetyptJk6Mjj+JSp+aCmsfdeQ4MoyGrMdSQhvFBnxuptmRMp8BmBHx+tKPs4RgNGe+veU9COHpyPnS28GFJyuurJe3j1HqNfQV6w+OiMeZnA01v/vwqGZGUJ8kTxJRnBItGDxgliV10DgEDoea+YII9KqO3YexxXbH2WsrnpwysfDlfwFTO6LXjcj2DI5TyKrcjwLZiKk9pYRWUXAPLhyNaDh+opSl7r+xBT/T3Nx70/wCin7ZxMZTKrBnbRVU3Nzw/98qlUXua8aUg2HFGe4iqT0UD6U7lw3dqGLjKhPveyWTku7XXgrkYzyseIXuj01b5n5UlvBEpjsqjMxAHrpS6Z4GYGMupZmBHEZjcgjzJpTDwtNKrspRV1Cm1yeptw0+tJyosstfJeWORvhXWuL8IfwqUiFuKr9BcVTghQsnI6+l729CLVoMkWh8j9KpW1h+2yjkFB82Ov6U9lpcBLEb5lQ342x2EOVdJJgVH5UHtHzN8vq3hUd9nmBtFLIfeYIPJRmb5stQm+eP7bEFhwF1T91dB8dT6mr5sPAdhhooyLFVu37zHM3wvb0pHISpx1H3l5Hsd/WvcvaPgt+7U2hX4VNTQXqq7GxFnq5REMKwZeTRsetSQ83OnVFOHtlILuv5g7Zm9QTw6EVU98R/8+e3EiL4mMCpjEIyMrpoyEMp+oPgRcetMMREJ2lxDXVpG0U2JVVUKuo0J7t/WtD9WpY6rl5TX+BWunjc7Y+Gv7NDwWGEcaIOCKqj+EWpeozYe0+3izWswJVumYWuR4G4PrUnXR1yUopx8GFOLjJqXkKKKKsIBXDXa4aAKvv5Geyjfkslm8A6lQf8AVlH8VVT76CpilsGIYpr7YHG3jrrWmYvDLIjI4DKwIYdQayHGYwLtJ8IynNh9UlJBzRuqMoaw0bveuU1i5+K5Sdq8af8ASNfCyUoqp+drX8stGAhAAp1POAKjhibCmONxmhrn0zV+lye2R+0cXmmKjpc/pTLaGA7aJ4z7w0PRhqp+P1NdwhzMW6n+/lTxxWhS+PS9iu2O/JnWwXMeKVSLE5o2HQkHQ+RA+FaJsjCTI3aRkobWPRh0ZTow/vSofF7NjMyy5f2gN7g2BI4FhzP9m9W/Z23EbutYH+tNZVrm1ZHp6FMavgnCXfYum0w/ddcjX4e6f3Ty8j86UTY0btcopPUgU22wUCad5m0VRxJPACprARkZc3G2p6nLqa0cO+V0Xz9hDLqjU04e5J4LChFsLf2KMfwHz+VcSQjhSeIYm16eERuwpYivUcN9aUCXNqD0a4yAaadAfhTCV1TvHQDiegqTxZufX6VE7ZwjPEVXjxHS4IIv4aVGW0nolHTa2R2K2lJP3UBjjOhP+Iw8T7gPQa+PKoXaezuyUHSxYAedif0qYwu2I1W0l0ccUYWN/wBah9t4/tWA4KoNvNuevgBWCp2Tk5TNxxriuMDPdi7tO2ISSZCqRa5WFi7A6Cx1tfUnhpbnV3y3phBNqb1JQGl8q6VstsYxqY1x0hu69m4ccuPiKtGA2jpVcxp0pfZU3dHhp8KUmtrYykt6ZbGxVxrUPJiSSy+ykVix/FmuQL8gLa+lelnptuvPJNtkREKcOkbyFbAkyIIrFr9DKtuX6WYlDvm4r4F8iccePL8mhbp4Fo8MMwIZy0hB5ZvZHgcoW/jepuvIr1XW1wVcVFexzVk3OTk/cKKKKmQCuGu1w0AJtWOb/SLBtxSTYTRQyFuWYDEQWPmMmvI2rYnrKvttwbouHxkYB7PPBJcXsJbGNj0AdSPNx1qE484uL90ThLhJSXsxQTaVH7Tl7h8qabA2r2+HSTmRZx0ddGH6jzFK7RPcPp9a436bhPi/Y67mpx5L3EsE9qdyS6VG4Y17nmtV0epFUluJ6zXarPsTZ0c+HXtEDZWdL210NxY+TD4VTQ+pqa2FI+UgMwBN9GI5Acj4VqV2Kr7mtozbK3Z9u9MuWC3fijOZU16m5PoTwqVhh1HnVRGNlh7yuxy6lWYlWA4ggn5jWrbBiwQCNLgEeRFx9a0Ma+FqfFa0Z+RTKprk97HRwgpJ4h52pRMV4g/KvLyDr1+tNipwjSvIYWNuJ4+Arw8/Skq8PQmXhSchVFLSMFXhcm3w6nwpSOO58OdV7euX/wCTChPd7NyvTNnAb1y5fjS+Ra6q3NLZfj1K2xQb0O8RtPDnUMT5Rv8AqBVF27j1aaVl4Fu7fQ2VVXh6VZJsOMtUvaeCYOSNRWRPLlauMtI1oYsa3yj3+54gidleQDuRmNWN/ekJCgDnwufSpDCyaUzw91iZeAdo8w65GJU+Y/U0rEctKWcWuhuG0+xbFPS+ztAfj/fwpqzXIA1J0A5k8gKeL3ZHTnHlQ9M3ZI7f/pb0qP039Ny9kT5rmo+7HkuIyqSeABJHW3L14etePscilfaGJkk0KQqpFgO9PO0nLj/yjr4VUt/tqWVIVNi37Rz+VTZB6sCf4BWn/Y5sBsPgBLJftcURKb8RHa0K/wCklrf/AGVsemUcK3N+/wDox/UruU+C9v8AZoK16ryteq1TLCiiigArhrtcNACT1Fbe2SmKw8uHk9iVChPS/ssPFWsw8RUwRSLpQB83bpSPh8VLhZRZszqw6Sw3DW/eUHzyrVyTDdrIsd7ZiQDa9iEYi46XGtWrfDdrAx9pjZUAxD5Y43LMS0rAJEES9s5sBe17AngDUNg8G6SpIFzdmbleoIKtbxsTasHOjCORGUvD8m5hTlLHlFeV4K3KGjkaN1yuvEefAg81I1B5ivWXman9/HhlwyyxN+2hZRkKssjRO1mXKR3srEPoSAM/WqdhNpZtOfT++FUXUqL+x7QxVc5L71pjqPKDc+oqWwW20XRbeXE/AVJbO3ahkw8EjRqWeNWJtx46nqdKlMJsJFsFUL5AD6U9XhPXcuhGzNSb0uyJWWSfu5SiHixFjbnYcb/34Vc8IndA4WA+QrmH2Uo8/lTtcKa0KqY1L7TPtula+zwUtRanCxHwr02E8R6VcVDYLXuLDFv605SACnAFhQAg8YVbD41Xd4tiiZRe+moINmUjmD61Y5GvSLrXjSa0z1Np7RmeK2FiF9mTMPzL+qn9KjpNk4n8Knye3/ctadi4xppTb7sCbW/2tzPhSksOpvehqOZalrZQMRsZ4sM0stsxkiRVBJyhixYk6AkhbeAv1qNlxQAqe302+jxrBCMyK4dpeTFQwAQc17183A2FtNTWti7E++yshfKqqCwBszZriwvwHU+IrMyIVqX2+EadM7OO5+WXHdPdwmJMQ4OaUZo1t7EZ4MfFxr4Lbqaio8CwmxDEhhJiJpAVOZcrEZQDbkFA8xzqyYpUsBiMSMoAAQuFQAWAARbD5UpHjYGUCOzAcxVGRlxlWq646X5PaKmrHZJ7f48IzLC7vNtDbhgYHs1ZWl8IYkW/+skKP3719DRD08OnhWaxb6DAYxI5SzYbEaA8Th3zKvd5mJiwJUXykEjTStPVa38WSlTFr4MbITVsk/k9rXuuAV2mCgKKKKACiiigDhFJzvlUtYmwJsBcmw4ADifCla41AGBQ70nau1Vnk0hhVzhoSb5DmUFnH+YQcx6WA5XN3fbGQXC3HQcazf7U9jtsra4xUC2ixGaQLrlLcJ4z0BLBvDOLcNHezvtKwrAZ2aM/hZSf5luCPE28qwvUsa2dinFbWjZwLaVW4T6ey2De+BmKvDIpBsT3bcvHxqrbwbzYOcqsKusoaxZ0yaagrc8SelNNtbxwdoDGshLEZjlspFrXW+rNw4cR6V5xeAhljzkB85yDLYsxvqFPusBc63FlIYEEGraPT63FT7TKbsucJuKaaLNu7tKWFMurx3uY2OgPVD7h+R5jnVv2ftBJR3DqPaU6MvmOniNPGsl2XtrEYNjGV7eMf4b6SKLXuj62FtbHMvlVxh2ijwri8O2gBI5EFfbjcdeRGo59DXnO7ElqfcWW8Kctbh1I0qJLgHranCR1H4bGaAAchxPCniTnoK2NoyBwIxSc3d9a6sx6Vxhc60AeFm8PhSyJcX5V57K+g+NeuxI5/WgDpSk2j8K8SRnnSD6a0AIY4AG97AC5vyGpJqlY7aTYi4W6w8hwLjq/hzy+V7nhZtrIXjkW+ro638WUgfWqYm2FhwssrixhR2ZD+JRYIfN7L61l+oTsSjCHhmngRr+6cvKIfeqSOBRnbvsO5GPbble3ur+Y+lzpVXg2K8xDyd0cQi37qtwJN9GPIHW2pyiwLDZW1BOWaQ3xBJZnY6t5f3pwFhT/AAe0nR8qHKWGW5Uuo8So1OW5It1twJprGxI0x77YtkZUrX8ImsPGjSCNnRTZSczANYaDLfidP16VY8VtmDDr3pI0HiwufJRqfQVlW19qxo5yd99Bd7MBYau3JpDxNtBw1tcxOy9lz4zELFCjSyyHQD6k8FUcybAVXkYSvknKXS9izHzHRFpR7fubB9nmC/4rtX72wb7tggBED78zXIYjqPatytH4328Cq/uLusuzsDFhxYsozSsODSNq7XNiRyF+SirCKcrgq4qMfCE5zc5OT8s7RRRUyAUUUUAFFFFABXDXa5agCsfaDuau08E0BbI4IeJyLhXUEC4/CQSDbrXy1vJuticDN2WJiMbe6eKuOqMNGHlw52OlfZTCoPeXZ0WIhMU8Syo3uuLgeIPFW8QQRQB8lYLazx6e0n4Dw8weKnxFW/YW8i9qJUjSV/8AEjdmRpNQb3HdJNgCQLtbXXUyG+P2OSRFpMCWmTj2B1mX9wjSYeQDeB41muqnmCD5EEfQ0AWzbO8LKHJP7aQ97SwQcAAOQAAAHgKsP2SO08cmHJ7iSLMw5kOArL5Eol/M9azTEYppGzOSW0uTx0rTfsL2TMcRLOBaDs2iZjezSEo6qvUrYMegP5hUJwjNakThOUHuJtOFU1Kw4fr8KQwEXH0H9akFWpIidUW4V6oAr1avTw8qoHCumu2otQAmwpriMPpp8Ke2pJ3AoAgsRFWUfbIUhw6AaSTvY2uLpEAWJ695owL9D0rZJIvhc1WN890YcdhzFL3WFzFKBdonIGo/EhsAy8wNNQDUdJ+SSbXg+YUkKtcaEVKYvb5MYSMZbj9o/vOfPkPCm22djyYWd4JlyvGbEcjpcMp5qQQQeYIq6bh/ZS+Kyz4rNHhzqqcJJhytf2I/znj7oPESIkBufuPPtCS0QyRqR2kzewl+X5ntwUa8zYXNfSm4+6GG2fDkw66tbtJW/wCY5H4jyA5KNB48aR2Xs1IkSOJAka6IiiwGvLqSdSTck6kk1ZMNFlAHSgB0or2K8rXqgAooooAKKKKACiiigAooooA8tTTFwZlI9R5/39aemvJWgCszYW9VTez7OsPjwTIpjm5ToO94dovCUedm6NyrTHwoNJ/cRQB8v4r7IccmKSDs86SNZcQlzEF95nPGOwucrWOml9L71u/sRMLBHBELRxjKL8WPFnb8zG7HztyqzjBCvQwooAZQKRwuKexG/GvYhr0qWoAAtdtXbV2gDzai1eqKAPJFNnXU07rwUoAZGOmk2FvUv2dc7EUAU/aW5uHnlimmhWR4biMte1ibgMvBwDcgNcAk9akxhST1qcMAoWACgBnhcHl1PHp0/wB6eqlewtdtQACu0UUAFFFFABRRRQAUUUUAFFFFABXKKKAO1yiigAoFFFAAa6KKKACiiigAooooAKKKKACuGu0UAcoFd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NI"/>
          </a:p>
        </p:txBody>
      </p:sp>
      <p:sp>
        <p:nvSpPr>
          <p:cNvPr id="11270" name="AutoShape 4" descr="data:image/jpeg;base64,/9j/4AAQSkZJRgABAQAAAQABAAD/2wCEAAkGBhQSEBUUEhQWFBUVGBUWFRQYFRcYFxcYFRQWGBUXFxcXHCYeFxkjGhQYHy8gIycpLCwsFR4xNTAqNSYrLCkBCQoKDgwOGg8PGi4kHyQqLS8pLy0sLC0sLC8sLCwsMCosLCwsLCwsLCwsLCksLCwsLCwsKSwsLCwsLCwsLCwsLP/AABEIAOEA4QMBIgACEQEDEQH/xAAcAAABBQEBAQAAAAAAAAAAAAAAAwQFBgcBAgj/xABCEAACAQIDBQUFBQYEBgMAAAABAgMAEQQSIQUGMUFREyJhcYEyQpGhsQcUUmLBI3KCotHwQ1OS4RUzk7LC8SRjs//EABoBAAIDAQEAAAAAAAAAAAAAAAAEAgMFBgH/xAAtEQACAgICAQMDBAICAwAAAAAAAQIDBBESITEFQVETImEUcYGhkbHB8CMyM//aAAwDAQACEQMRAD8A3GiiigAooooAKKKKACiuXovQB2iuXovQB2iiigArhrtI4zELGjOxsqKWJ8ALn6V43pbDW/ApmpE42O9s6X6Zh/WqFjNryYlrsSqnhGDoByzfiPn6Uj9wHQfCsOz1hKWoR2bEPS+v/JLT+DSb12qJsna7YdwGJMRNmBPsX95egHMcLa1ehWli5UciPJfyIZOPKiWn49meqK4TXC9Nix6opJcQp4EfEUpmrxNPwHg7RRRXoBRRRQAUUUUAFFFFABRRRQAUUUUAFFFFAEbtXbSQAZtWPsoOJ8fAeP1qvzb1zN7OVPTMfif6VEbbxhfGTX91gg8Aqj9ST606wkAIrmMvOudjhB6SOgow6oVqc1tscJvPiFN7q46MtvmtqsmxtuLiFNu66+0h4jxB5r4/Sq6cMKj3xBw8qzL7h7w6oT3x8NfMCo4udbXNKb2n8nl2LVdF8Fp+xogrteY2uLjga9V1JgBVd39ly4GTxManyMi3qxVDb34BpsFMiatkzKOrIQ6j1K29aquTdckvhltLSsi38oouxpLnWpvEOBVP2NjhcEHQi49eFSuJ2hXGuOmdXKHNpiu0ZAVPjcfGr5u7iDJhIHPFo0J/0isn2ltCynyrW9hYIw4WGM8UjRT5hRf51s+kxacmZfqjXGK/cV2jjlhiaR+Cj1J4ADxJIHrVExWNlxBvITbkgPdHh+Y+J+VSW/mM78EN9Dmlb+Gyr82J9PCmuEsBVfqd8pT+lF9LyGDSoV/Va234GX/Dh+EfCnOB2xLhzoxZBxjJvcflJ9k/Kn1xURtKQA1kwlOp8ovs0Fq77Jro0XDTh0V1N1YBgeoIuPrStQ+6N/uUN/wfK5y/K1TFdrXLlBN/By1keMml7MKKKKmQCiiigAooooAKKKKACuXrtQe3t4RD3Es0hF7Hgo5Fv0FVW2xqjzm+iyuuVklGK7JiSdVF2IUdSQB86ajbkH+dF/1F/rVDmZ5WzSEufHgPIcAPKu/dqw5+svf2R6/Jrx9Ljr75d/gab2L2eOkI9mUJIpBuDcZW/mT+YU62djxlpDFbNVhYjhw5Wv0PKoaTNA1ibqeDfofGs2ditm5Ja2acIcYKD70Wp8bTDH4gMpHXSoj/AIh40hNjCbBe8zEKijizMbKB5mvFBt6JLjHs1ndebNgsOx4mKO/mFAP0qUpnsfBdjh4ouPZoiX65VAJ+VPK7GC1FJnJTacm18hXlq6TVT2zvecxjw1tLgykXAPMIODW6nTzqu6+FMeU2TppndLjBFV313a+6SGeO3YyNcrcAxu2psPeQnXT2b9LWrjbSvw18tfpVqmhGssxMjWOrG5N+XgPAaVljyTttVUXNGEcvobJ2PHRQNbi4JN7lrVhJQyZylHpJbN7lLHhGMnt70abuRu994xAkmICxEOsJ9t2B7jMOSA624kgXsOOqCse3e2x2WNw+uryCO3UP3SD4XKn0FbEK0/T5J1eNdmZ6imrfO+jOd/JCMenTsFt/1ZL/AFWmceP0qxfaFsF5o0miGaSHNdBxaNrZgvIsCoIHPUcSKzmPaN+dZedS1a5fJp4NsZUpfBahtGojHYppXCJ7TkIv7zGw+ZvUZLtKw41N7Fwz4crPItpmB7CNhqinRppFOoNjlVT1Ymlq6l/7S8LyMTs11Hy/Bpi4iLCxIjOqqiqq3OpCgAWHE8OVMm3xgvpnPiENvnaqfq7FnJZjxYm5P+3gNKcLhqZs9Ws3quK1+RGPpta/+jbZc8FvDDKbK4Dfha6k+QPH0qRvWcS4PwqY2HvA0bCOY3Q6K54qeQJ5ryueH0axfVeb4WrX5F8j0/iuVT3+C33rteRXqtsyQooooAKKKKAE5ZAoJPAAk+Q1NZkuKMjGRvac5j68vQaelabPDmUqeDAg+otWQQyFO42jJdGHQocp+YrD9XUmo/HZtela3L56/wCSx4YCnxhFqr+GxlSkWOuKwUjRsrlvaEcSbVCbUjzoV4X4HoeR+NSGOnqHxOIr2K72hhdR7Kq22kV2QyKCpszZXKqeBuwWwt8BzIq57EwUmHcSplZwCAzKGC30OUe7caX4252rLt7diRRY2MlyiT2eSw1jBezka6jideGvGtdweIEenADS3S2lvlWrkRVcYTrb7M+iUrHOFiXRO4XfeVT+3jUjm0dwR/CxIPxq2YHHJKgeNgynmPmCDqCOhrNsTtOJiBmAJ+tK7N2m+EmzC5Q/8xPxD8S/nA4Hnw6WnjeoTjLjb2vkqyMCE48qlp/Bb98toGLCtlNmkKxg9M57x88gb1tVKwqaADSrBv5i1kwsDoQyNMpDDgf2Utqg8EvCq/VJN2r40W+mrjS377IjHbUuxTmptas/2pjsm2YjfS0SHykjyn5OavG0sGBiZmHNh/2LWZb6MUx+bosLD0Vf6VZgQTk18xI5tj4J/lF8wsmXGYZmsAssRJJsAFmQtc8gAPlV82rvdLOxWAmKO9s3+I/j+QeA18RwqoYfB5nz24E5fU8alcVixho8xUs1ixABOVAQC7W4C7AXPM0t+osUfp1/yMuity+pP+BwdiZ+9ISx6sSx/mJqkb97RXCvGFT2wxzkE+yQLABlF9b3J0FtNat2H3lEo0FUX7VNqArFCALnNKdNR7iWPK/eJ62Wp4cHK5KS2VZc3GltPXwS+5TCeASugVi7BWsSCFsAwDE5dTbQ8RU9FN3jz1IGvIE9eX9ab4GcdlEVAUdnGQoFgAUU2AGgGtI4NidFBNieAvz59KXv1KTa6Gadxgk+yw4aW9TeGUWqtYZGHEW9RUqmNsONKdErYOS6H2JcConEuDp1rxPjqYSTliAouzEKo6sxso+JFHFyfQVwUF2afsHEF8LEx4lFv8KkKa7MwnZQxx/gVV+AtTqu3rTUUmcjNpybXyFFFFTIhRRRQAVnm/m77I5xUQJRv+coGqkC3aWHukAZulgettDqu7z7cMVoozZ2Fy34F6/vGxt5E9KTzfp/Sbs8DeG7Pqr6fkzzAozi40Xr18uvnwqUiit1paGGnaYauPcnJ9HT8lHyRsmEzcb1F4zZLe6cw5g6G3hbQ/KrScPTaaMURlKJHmpmKfaO98Wl/wDKX5vJf61dth44zYSF+ZQBv3k7h+a3qd2hsqKfuSojA/jGgPnxXha4typrgd3hhE7NQ2TMzKCb5c1rhTbVbi+tzqa2HkRupjDWmhJUyqulLe0/8iW6uz43xwjxCCSOWORLNyawdSp4q3cOo1F6sMmAMbHDyEsVBaGQ8ZYr6A299fZPoedQTO0cscoB/Zuj6dAwzDTqtx61oe39nJNF3nCFTmjl/C3I35qRoRzHpTcKYXU6fleBWy6dVqfsymYlWEZjHsBxJl6MLhiPEqx+tPMNIAAb15R2ZRnADa5rG4NuY8DxpWILzB9NazW2+n7Du9L9yPxGELu5Fu8bi9+gGvwquY/cxJsWkso7qIBlvo5DErf8uuvkBzq5PtKJTYXZvwgEn4U3Od2JK5NO6DYnzI/3qyM5w7RDSn1JHIY1QF3NlGv+wqAx28KzYSTIyMcTJEGsbMiQsXCfu2Hxc052hhMUzCwhkQXurtIvloo0870wj3clLs7JEhawARmbQA+0WFyda9rrjWnNS7PZ2OctNdCuz8NZb1m+/OKz46Uco8sf+hRf+YtWrxYVlFrUywm4cAkeeVQS7s5eUgqCzFjlS1jqed69xsqFM3KXfR5lY87YKK67E9iRXw8AP+VDf/prViw8YAAAAHSo8spkOQ3QWANrXsBc25a3+AqYwcd6zb5OUtj9aUYHpYKGgqUiw+le3wtU8Cn9R2VrG4bQkaEC/nbl/vVh3L3VdWGIxC2a37KM8VuNXe2gaxsByBPM6MsXh7VbN1cVnwyX4pdP9Bsv8tq1vSlGVrUvKW0KeoTl9LcfD6ZLCvVcrtdOc8FFFFABRRXKAPMkgAJOgAuSeAHWszxmOEs8j3vmc2P5R3V+Qqz767QKqkIPt3Z/FVsAPIsf5fGqLO+WRh17w8jx+d6531S/nL6S9u2b/plPCP1X79Im8PJUnh2FViHFVI4fHVjJaNCyvkuiZnAtUPiZKcSYy4qMxEtTjHk9EK48FtiUzA8aYbJ2jMoCkB/xLe6g+Z4edKTy/Hl5nhUph8HlFrBV6nT1p5ahHWimX3vbZ67MNay2663+Fep4khUZhdj7ES2uSfPRR1NIYrb0cXdjGd+vIVO7sbu4efCxz4iNZ5JRnZpAGy3uMiDgqi3qeNTx6ZXyaXRVfaqY7aIEtowlysWGnY4hozF0ylLlz1LA36W0phhBIGKjETgjgSn3hSDwDKdQ1uasBzsOFaMmyMJHomHhHLuxIPnaqG8UgvIoKSKC2WzWZQSbDMLkrwv1U1bk41lSXe1+xCi+u3fWn+44hlma5laKNEuGkyMhbgbFXJC2HO5416GOSwZASJDZZGIQSNr7JbU8DrYDTSmUEgxDB5QANCcsZ7xAsCx9OXSkt4oYRHZWDn3VBJy31JtwWktNPsZSTXkd7O2rFiGKo2WRRdo2sGsb2IIJDDSnjMy8VVvPQ/Kspxe7+LaY4nCDOyWukZvKiqLXMWhdDr7GbobG1X3dzewzQIcQuViCCddCGKkG+o9nn1tTtuPxgpx8P/YrC7lNwfsOsdt1owbQhT1Oo9DwqtY3aLym8jE+F6uToDqpBHpUNjN2kc3Csh6pw9V4fC1K7iu2huEW+kNNnMLC3QVYcHPYVW+yMTlDfu2sbWuCNNPiPSn8OKpacdvYzF9aZZ4sbS332q4uMpQYyq+yDpiyXxMwIpPY+1ZIWJXvLfvRngdBqDyb5HnUU+MpfByWj194lvjoPkPnXsJyrlzj0z2VUXHg1tM0jBY1ZUV0Nw3D9QRyIOlvCnNVHcvFd+WPlZXHme630WrdXX4t31qlM5fJp+jY4BRRRTJQFFFFAFF39uMREeRjYfBxf6iqpjzdL814evL1/pV4+0LC3hjk/wAt7H92QZf+4JVS2ThhLisPGeBlBPlGrSWPn2YHrXN5dLeVr50dFiWpY2/jZGOzI7I6lHXRlYWI6eY8RoeVLR4qrN9p+F7+GcjT9tGTzuQjLr/A3xNVI7Pa4EbZr62bS38Q/pVGTRGqbiX49ztrUh+MbScs1MsRBLEpeRLIoLFgQRYC58aYYTbAlxHZZTYKXJuNdFIAAvp3tda9oobi5LwiN1yTUfdkimLIcFQS1xkAFyWOi29eHjUntLdjGfd5J5SFEa5uyzZpCoIzkkd1bLc2GYm3KojETFVuOK2YeYII+YrXBildQykMjjMOYZWFxp0IPzrTx6IWpqRn33Tq00Y/Cotpz/u9+dX/AHNxJ+5In+W8q/Fy4/lkA9KpmP2UcLiHh9wd6I9Y2uVv4jVT+7fnVg3MxgDSRki7ZZFHWwIcDyGU/wDqo4kXVbqX7EsuStq3H9y1s9Vre/aQBjQEl7sWseEbKQVP7xtp+Xyqx5biqPLB2uNxCvoVkYfw2GT0yFaczbFCvv3EsOvnZ+x3CTXZjhgwYDM6kDJz1uxFiSLaXv0pjh9q9o95dTwKnS3XTrUlFEIJ1se7JeNjy79sp9HC/E0pi9kJJqV168x6jWk6KYXQ5RfY5ddKmzUl0MsXscGzxHKRqGU2I9ahkxBYl2N2clmJ5ljUhi8A8IsJWs1wFuNRz5cP61E4sFAbDgNBS11Uqnx2NU2xs+7RObD2P94zlZDEFsoIGYFuJBBINgLcD7wpHbWHnwrKplVy6lgVzCwBtqD1PieBqx7Cw4SBEXXU69S1izerEmqxtXFGeV5PdHdTwRCbepJLfxU/bRCFa5LsRqunOx8fAxedpgC2kijQ8iOhPn8PWkItpLmKZlzqbMuYEgjkRelVUh7Dj/X+/lWfTqZNoTnDqJQzsQ+tkuwPaA8rNz4G/jWfTjqxyTekh6691qLS3s0dMZ417++AcxU5svZMEkQYxISeN1HH9KSn2YsVyqLbqFFx62vas9uI5Hb6DdrYzYyRlzZUQAu3PvBsgUeakk9B46IYOVstm0ZSVYdGUlWHoQatn2a4b9nPJ+OUKPKNB/5Ow9Kru2osmNxKjh2uYfxxox/mJPrT1+PGOPGa8ilN8pZEoPwiw7hJeWZuQVF9SWJ+QFXaq5uNg8uFz85WZ/T2U/lUH+KrHW1hV8KIr/vZjZk+d0n/AB/gKKKKbFQoorhoAjd4cH2uFmTiSjZf3gLr8wKoW5Nmx0R6JKw/0oP/ADrQdsbREMRc8eCD8TWNh8r+QNUHY2XBSJiJmCxKkiO+vdBVSCQBe10tw94VlZUoLJr+f+6NPGUv09n9f8lh+0TBmTCoVHeSaMjya6N8mqB2fgco8eZp9jttLjGR47mEAMhKspcsPbKsAQLcLgaEnmKWijtWXn2xsu+326HsROqlJ+X2Q+8YBiyHg1wR1BFiPnWYl/uGL0uY2Vbg2JKNa9j1DKT6WrSNtyXe1UbfbCXSOQe6Sh8m7y/MN8aYwJJ/Y/DK8uOoqS8rsnZFBXQ3vaxHAg6g+RFXHc3EH7mi3vlaVfIdoxUfAj4isz3V2lnhMbe1Ha3ijXt/pbTyYVetyptJk6Mjj+JSp+aCmsfdeQ4MoyGrMdSQhvFBnxuptmRMp8BmBHx+tKPs4RgNGe+veU9COHpyPnS28GFJyuurJe3j1HqNfQV6w+OiMeZnA01v/vwqGZGUJ8kTxJRnBItGDxgliV10DgEDoea+YII9KqO3YexxXbH2WsrnpwysfDlfwFTO6LXjcj2DI5TyKrcjwLZiKk9pYRWUXAPLhyNaDh+opSl7r+xBT/T3Nx70/wCin7ZxMZTKrBnbRVU3Nzw/98qlUXua8aUg2HFGe4iqT0UD6U7lw3dqGLjKhPveyWTku7XXgrkYzyseIXuj01b5n5UlvBEpjsqjMxAHrpS6Z4GYGMupZmBHEZjcgjzJpTDwtNKrspRV1Cm1yeptw0+tJyosstfJeWORvhXWuL8IfwqUiFuKr9BcVTghQsnI6+l729CLVoMkWh8j9KpW1h+2yjkFB82Ov6U9lpcBLEb5lQ342x2EOVdJJgVH5UHtHzN8vq3hUd9nmBtFLIfeYIPJRmb5stQm+eP7bEFhwF1T91dB8dT6mr5sPAdhhooyLFVu37zHM3wvb0pHISpx1H3l5Hsd/WvcvaPgt+7U2hX4VNTQXqq7GxFnq5REMKwZeTRsetSQ83OnVFOHtlILuv5g7Zm9QTw6EVU98R/8+e3EiL4mMCpjEIyMrpoyEMp+oPgRcetMMREJ2lxDXVpG0U2JVVUKuo0J7t/WtD9WpY6rl5TX+BWunjc7Y+Gv7NDwWGEcaIOCKqj+EWpeozYe0+3izWswJVumYWuR4G4PrUnXR1yUopx8GFOLjJqXkKKKKsIBXDXa4aAKvv5Geyjfkslm8A6lQf8AVlH8VVT76CpilsGIYpr7YHG3jrrWmYvDLIjI4DKwIYdQayHGYwLtJ8IynNh9UlJBzRuqMoaw0bveuU1i5+K5Sdq8af8ASNfCyUoqp+drX8stGAhAAp1POAKjhibCmONxmhrn0zV+lye2R+0cXmmKjpc/pTLaGA7aJ4z7w0PRhqp+P1NdwhzMW6n+/lTxxWhS+PS9iu2O/JnWwXMeKVSLE5o2HQkHQ+RA+FaJsjCTI3aRkobWPRh0ZTow/vSofF7NjMyy5f2gN7g2BI4FhzP9m9W/Z23EbutYH+tNZVrm1ZHp6FMavgnCXfYum0w/ddcjX4e6f3Ty8j86UTY0btcopPUgU22wUCad5m0VRxJPACprARkZc3G2p6nLqa0cO+V0Xz9hDLqjU04e5J4LChFsLf2KMfwHz+VcSQjhSeIYm16eERuwpYivUcN9aUCXNqD0a4yAaadAfhTCV1TvHQDiegqTxZufX6VE7ZwjPEVXjxHS4IIv4aVGW0nolHTa2R2K2lJP3UBjjOhP+Iw8T7gPQa+PKoXaezuyUHSxYAedif0qYwu2I1W0l0ccUYWN/wBah9t4/tWA4KoNvNuevgBWCp2Tk5TNxxriuMDPdi7tO2ISSZCqRa5WFi7A6Cx1tfUnhpbnV3y3phBNqb1JQGl8q6VstsYxqY1x0hu69m4ccuPiKtGA2jpVcxp0pfZU3dHhp8KUmtrYykt6ZbGxVxrUPJiSSy+ykVix/FmuQL8gLa+lelnptuvPJNtkREKcOkbyFbAkyIIrFr9DKtuX6WYlDvm4r4F8iccePL8mhbp4Fo8MMwIZy0hB5ZvZHgcoW/jepuvIr1XW1wVcVFexzVk3OTk/cKKKKmQCuGu1w0AJtWOb/SLBtxSTYTRQyFuWYDEQWPmMmvI2rYnrKvttwbouHxkYB7PPBJcXsJbGNj0AdSPNx1qE484uL90ThLhJSXsxQTaVH7Tl7h8qabA2r2+HSTmRZx0ddGH6jzFK7RPcPp9a436bhPi/Y67mpx5L3EsE9qdyS6VG4Y17nmtV0epFUluJ6zXarPsTZ0c+HXtEDZWdL210NxY+TD4VTQ+pqa2FI+UgMwBN9GI5Acj4VqV2Kr7mtozbK3Z9u9MuWC3fijOZU16m5PoTwqVhh1HnVRGNlh7yuxy6lWYlWA4ggn5jWrbBiwQCNLgEeRFx9a0Ma+FqfFa0Z+RTKprk97HRwgpJ4h52pRMV4g/KvLyDr1+tNipwjSvIYWNuJ4+Arw8/Skq8PQmXhSchVFLSMFXhcm3w6nwpSOO58OdV7euX/wCTChPd7NyvTNnAb1y5fjS+Ra6q3NLZfj1K2xQb0O8RtPDnUMT5Rv8AqBVF27j1aaVl4Fu7fQ2VVXh6VZJsOMtUvaeCYOSNRWRPLlauMtI1oYsa3yj3+54gidleQDuRmNWN/ekJCgDnwufSpDCyaUzw91iZeAdo8w65GJU+Y/U0rEctKWcWuhuG0+xbFPS+ztAfj/fwpqzXIA1J0A5k8gKeL3ZHTnHlQ9M3ZI7f/pb0qP039Ny9kT5rmo+7HkuIyqSeABJHW3L14etePscilfaGJkk0KQqpFgO9PO0nLj/yjr4VUt/tqWVIVNi37Rz+VTZB6sCf4BWn/Y5sBsPgBLJftcURKb8RHa0K/wCklrf/AGVsemUcK3N+/wDox/UruU+C9v8AZoK16ryteq1TLCiiigArhrtcNACT1Fbe2SmKw8uHk9iVChPS/ssPFWsw8RUwRSLpQB83bpSPh8VLhZRZszqw6Sw3DW/eUHzyrVyTDdrIsd7ZiQDa9iEYi46XGtWrfDdrAx9pjZUAxD5Y43LMS0rAJEES9s5sBe17AngDUNg8G6SpIFzdmbleoIKtbxsTasHOjCORGUvD8m5hTlLHlFeV4K3KGjkaN1yuvEefAg81I1B5ivWXman9/HhlwyyxN+2hZRkKssjRO1mXKR3srEPoSAM/WqdhNpZtOfT++FUXUqL+x7QxVc5L71pjqPKDc+oqWwW20XRbeXE/AVJbO3ahkw8EjRqWeNWJtx46nqdKlMJsJFsFUL5AD6U9XhPXcuhGzNSb0uyJWWSfu5SiHixFjbnYcb/34Vc8IndA4WA+QrmH2Uo8/lTtcKa0KqY1L7TPtula+zwUtRanCxHwr02E8R6VcVDYLXuLDFv605SACnAFhQAg8YVbD41Xd4tiiZRe+moINmUjmD61Y5GvSLrXjSa0z1Np7RmeK2FiF9mTMPzL+qn9KjpNk4n8Knye3/ctadi4xppTb7sCbW/2tzPhSksOpvehqOZalrZQMRsZ4sM0stsxkiRVBJyhixYk6AkhbeAv1qNlxQAqe302+jxrBCMyK4dpeTFQwAQc17183A2FtNTWti7E++yshfKqqCwBszZriwvwHU+IrMyIVqX2+EadM7OO5+WXHdPdwmJMQ4OaUZo1t7EZ4MfFxr4Lbqaio8CwmxDEhhJiJpAVOZcrEZQDbkFA8xzqyYpUsBiMSMoAAQuFQAWAARbD5UpHjYGUCOzAcxVGRlxlWq646X5PaKmrHZJ7f48IzLC7vNtDbhgYHs1ZWl8IYkW/+skKP3719DRD08OnhWaxb6DAYxI5SzYbEaA8Th3zKvd5mJiwJUXykEjTStPVa38WSlTFr4MbITVsk/k9rXuuAV2mCgKKKKACiiigDhFJzvlUtYmwJsBcmw4ADifCla41AGBQ70nau1Vnk0hhVzhoSb5DmUFnH+YQcx6WA5XN3fbGQXC3HQcazf7U9jtsra4xUC2ixGaQLrlLcJ4z0BLBvDOLcNHezvtKwrAZ2aM/hZSf5luCPE28qwvUsa2dinFbWjZwLaVW4T6ey2De+BmKvDIpBsT3bcvHxqrbwbzYOcqsKusoaxZ0yaagrc8SelNNtbxwdoDGshLEZjlspFrXW+rNw4cR6V5xeAhljzkB85yDLYsxvqFPusBc63FlIYEEGraPT63FT7TKbsucJuKaaLNu7tKWFMurx3uY2OgPVD7h+R5jnVv2ftBJR3DqPaU6MvmOniNPGsl2XtrEYNjGV7eMf4b6SKLXuj62FtbHMvlVxh2ijwri8O2gBI5EFfbjcdeRGo59DXnO7ElqfcWW8Kctbh1I0qJLgHranCR1H4bGaAAchxPCniTnoK2NoyBwIxSc3d9a6sx6Vxhc60AeFm8PhSyJcX5V57K+g+NeuxI5/WgDpSk2j8K8SRnnSD6a0AIY4AG97AC5vyGpJqlY7aTYi4W6w8hwLjq/hzy+V7nhZtrIXjkW+ro638WUgfWqYm2FhwssrixhR2ZD+JRYIfN7L61l+oTsSjCHhmngRr+6cvKIfeqSOBRnbvsO5GPbble3ur+Y+lzpVXg2K8xDyd0cQi37qtwJN9GPIHW2pyiwLDZW1BOWaQ3xBJZnY6t5f3pwFhT/AAe0nR8qHKWGW5Uuo8So1OW5It1twJprGxI0x77YtkZUrX8ImsPGjSCNnRTZSczANYaDLfidP16VY8VtmDDr3pI0HiwufJRqfQVlW19qxo5yd99Bd7MBYau3JpDxNtBw1tcxOy9lz4zELFCjSyyHQD6k8FUcybAVXkYSvknKXS9izHzHRFpR7fubB9nmC/4rtX72wb7tggBED78zXIYjqPatytH4328Cq/uLusuzsDFhxYsozSsODSNq7XNiRyF+SirCKcrgq4qMfCE5zc5OT8s7RRRUyAUUUUAFFFFABXDXa5agCsfaDuau08E0BbI4IeJyLhXUEC4/CQSDbrXy1vJuticDN2WJiMbe6eKuOqMNGHlw52OlfZTCoPeXZ0WIhMU8Syo3uuLgeIPFW8QQRQB8lYLazx6e0n4Dw8weKnxFW/YW8i9qJUjSV/8AEjdmRpNQb3HdJNgCQLtbXXUyG+P2OSRFpMCWmTj2B1mX9wjSYeQDeB41muqnmCD5EEfQ0AWzbO8LKHJP7aQ97SwQcAAOQAAAHgKsP2SO08cmHJ7iSLMw5kOArL5Eol/M9azTEYppGzOSW0uTx0rTfsL2TMcRLOBaDs2iZjezSEo6qvUrYMegP5hUJwjNakThOUHuJtOFU1Kw4fr8KQwEXH0H9akFWpIidUW4V6oAr1avTw8qoHCumu2otQAmwpriMPpp8Ke2pJ3AoAgsRFWUfbIUhw6AaSTvY2uLpEAWJ695owL9D0rZJIvhc1WN890YcdhzFL3WFzFKBdonIGo/EhsAy8wNNQDUdJ+SSbXg+YUkKtcaEVKYvb5MYSMZbj9o/vOfPkPCm22djyYWd4JlyvGbEcjpcMp5qQQQeYIq6bh/ZS+Kyz4rNHhzqqcJJhytf2I/znj7oPESIkBufuPPtCS0QyRqR2kzewl+X5ntwUa8zYXNfSm4+6GG2fDkw66tbtJW/wCY5H4jyA5KNB48aR2Xs1IkSOJAka6IiiwGvLqSdSTck6kk1ZMNFlAHSgB0or2K8rXqgAooooAKKKKACiiigAooooA8tTTFwZlI9R5/39aemvJWgCszYW9VTez7OsPjwTIpjm5ToO94dovCUedm6NyrTHwoNJ/cRQB8v4r7IccmKSDs86SNZcQlzEF95nPGOwucrWOml9L71u/sRMLBHBELRxjKL8WPFnb8zG7HztyqzjBCvQwooAZQKRwuKexG/GvYhr0qWoAAtdtXbV2gDzai1eqKAPJFNnXU07rwUoAZGOmk2FvUv2dc7EUAU/aW5uHnlimmhWR4biMte1ibgMvBwDcgNcAk9akxhST1qcMAoWACgBnhcHl1PHp0/wB6eqlewtdtQACu0UUAFFFFABRRRQAUUUUAFFFFABXKKKAO1yiigAoFFFAAa6KKKACiiigAooooAKKKKACuGu0UAcoFdooAKKKKACiiigAooooAKKKK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N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76200" y="609600"/>
            <a:ext cx="6347713" cy="1320800"/>
          </a:xfrm>
        </p:spPr>
        <p:txBody>
          <a:bodyPr/>
          <a:lstStyle/>
          <a:p>
            <a:r>
              <a:rPr lang="es-NI" b="1" dirty="0" smtClean="0"/>
              <a:t>EVALUACIÓN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" y="1930400"/>
            <a:ext cx="7391400" cy="52482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NI" sz="2400" dirty="0" smtClean="0">
                <a:latin typeface="Arial" pitchFamily="34" charset="0"/>
                <a:cs typeface="Arial" pitchFamily="34" charset="0"/>
              </a:rPr>
              <a:t>Propuesta 1</a:t>
            </a: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NI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NI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evaluación se plantea como un proceso continuo y reflexivo, se utiliza la evaluación diagnóstica, formativa y cuantitativa. </a:t>
            </a:r>
            <a:r>
              <a:rPr lang="es-NI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Portafolio de evidencias.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s-NI" sz="2400" b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rial" charset="0"/>
                <a:cs typeface="Arial" charset="0"/>
              </a:rPr>
              <a:t>Libros de Consulta  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14313" y="1071563"/>
            <a:ext cx="8678862" cy="53816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NI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Sampieri</a:t>
            </a:r>
            <a:r>
              <a:rPr lang="es-NI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Metodología de la investigación Científica.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NI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Cuarta edición.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NI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NI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None/>
              <a:defRPr/>
            </a:pPr>
            <a:endParaRPr lang="es-NI" b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s-NI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buNone/>
              <a:defRPr/>
            </a:pPr>
            <a:r>
              <a:rPr lang="es-ES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 a la metodología de la investigación </a:t>
            </a:r>
          </a:p>
          <a:p>
            <a:pPr algn="just">
              <a:buNone/>
              <a:defRPr/>
            </a:pP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Hector </a:t>
            </a:r>
            <a:r>
              <a:rPr lang="en-US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uis </a:t>
            </a:r>
            <a:r>
              <a:rPr lang="en-US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vila </a:t>
            </a:r>
            <a:r>
              <a:rPr lang="en-US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Baray</a:t>
            </a: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Cd. </a:t>
            </a:r>
            <a:endParaRPr lang="es-ES" b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57250"/>
            <a:ext cx="2096629" cy="271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88139"/>
            <a:ext cx="2096629" cy="26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34963" y="333375"/>
            <a:ext cx="8580437" cy="563563"/>
          </a:xfrm>
        </p:spPr>
        <p:txBody>
          <a:bodyPr/>
          <a:lstStyle/>
          <a:p>
            <a:pPr algn="ctr"/>
            <a:r>
              <a:rPr lang="es-ES" sz="2400" b="1" dirty="0" smtClean="0"/>
              <a:t>APRENDIZAJES PREVIOS</a:t>
            </a:r>
            <a:endParaRPr lang="es-ES" sz="2400" b="1" dirty="0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23716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s-ES_tradnl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s-ES_tradnl" sz="2000" dirty="0" smtClean="0"/>
              <a:t>Contenidos:</a:t>
            </a:r>
            <a:endParaRPr lang="es-ES_tradnl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 smtClean="0"/>
              <a:t> </a:t>
            </a: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Introducción sobre la investigación, definición y casos.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Investigación científica y sus componentes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Importancia de la investigación en la sociedad.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Origen de las investigaciones.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2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Fuentes de investigación 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Métodos de  investigación  en la sociedad  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sz="24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3" name="3 Grupo"/>
          <p:cNvGrpSpPr>
            <a:grpSpLocks/>
          </p:cNvGrpSpPr>
          <p:nvPr/>
        </p:nvGrpSpPr>
        <p:grpSpPr bwMode="auto">
          <a:xfrm>
            <a:off x="71438" y="6519863"/>
            <a:ext cx="4000500" cy="338137"/>
            <a:chOff x="71438" y="6519886"/>
            <a:chExt cx="4000500" cy="338138"/>
          </a:xfrm>
        </p:grpSpPr>
        <p:sp>
          <p:nvSpPr>
            <p:cNvPr id="17414" name="6 CuadroTexto"/>
            <p:cNvSpPr txBox="1">
              <a:spLocks noChangeArrowheads="1"/>
            </p:cNvSpPr>
            <p:nvPr/>
          </p:nvSpPr>
          <p:spPr bwMode="auto">
            <a:xfrm>
              <a:off x="1000125" y="6519886"/>
              <a:ext cx="30718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</a:rPr>
                <a:t>Alba V. Díaz Corrales</a:t>
              </a:r>
            </a:p>
          </p:txBody>
        </p:sp>
        <p:pic>
          <p:nvPicPr>
            <p:cNvPr id="17415" name="6 Imagen" descr="LOGO 2 UNI 2008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55237"/>
              <a:ext cx="428596" cy="26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285" y="246640"/>
            <a:ext cx="6096000" cy="803149"/>
          </a:xfrm>
        </p:spPr>
        <p:txBody>
          <a:bodyPr/>
          <a:lstStyle/>
          <a:p>
            <a:pPr algn="ctr"/>
            <a:r>
              <a:rPr lang="es-NI" b="1" dirty="0" smtClean="0"/>
              <a:t>Concepto </a:t>
            </a:r>
            <a:r>
              <a:rPr lang="es-NI" b="1" dirty="0"/>
              <a:t>de Investigación 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 rot="10800000" flipV="1">
            <a:off x="934596" y="1049790"/>
            <a:ext cx="626748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3600" dirty="0" smtClean="0">
                <a:latin typeface="Calibri" pitchFamily="34" charset="0"/>
              </a:rPr>
              <a:t>Estas imágenes como se relacionan con la investigación?</a:t>
            </a:r>
            <a:endParaRPr lang="es-ES" sz="4000" dirty="0"/>
          </a:p>
        </p:txBody>
      </p:sp>
      <p:pic>
        <p:nvPicPr>
          <p:cNvPr id="7" name="Picture 5" descr="http://justoserna.files.wordpress.com/2008/12/investigador.jpg"/>
          <p:cNvPicPr>
            <a:picLocks noChangeAspect="1" noChangeArrowheads="1"/>
          </p:cNvPicPr>
          <p:nvPr/>
        </p:nvPicPr>
        <p:blipFill>
          <a:blip r:embed="rId2"/>
          <a:srcRect l="8113" r="12939"/>
          <a:stretch>
            <a:fillRect/>
          </a:stretch>
        </p:blipFill>
        <p:spPr bwMode="auto">
          <a:xfrm>
            <a:off x="4182179" y="2438400"/>
            <a:ext cx="2413474" cy="313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357586" cy="274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514600" y="4728346"/>
            <a:ext cx="2428892" cy="2071702"/>
            <a:chOff x="3715" y="1301"/>
            <a:chExt cx="1643" cy="230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5" y="1301"/>
              <a:ext cx="1644" cy="23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715" y="1301"/>
              <a:ext cx="1644" cy="2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971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67330" y="80152"/>
            <a:ext cx="8033760" cy="106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1.1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Concepto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investigación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75736" y="1071546"/>
            <a:ext cx="7511040" cy="908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NI" sz="2900" dirty="0">
                <a:solidFill>
                  <a:srgbClr val="002060"/>
                </a:solidFill>
                <a:latin typeface="Calibri" pitchFamily="34" charset="0"/>
              </a:rPr>
              <a:t>Del latín </a:t>
            </a:r>
            <a:r>
              <a:rPr lang="es-NI" sz="2900" i="1" dirty="0">
                <a:solidFill>
                  <a:srgbClr val="002060"/>
                </a:solidFill>
                <a:latin typeface="Calibri" pitchFamily="34" charset="0"/>
              </a:rPr>
              <a:t>investigare</a:t>
            </a:r>
            <a:r>
              <a:rPr lang="es-NI" sz="2900" dirty="0">
                <a:solidFill>
                  <a:srgbClr val="002060"/>
                </a:solidFill>
                <a:latin typeface="Calibri" pitchFamily="34" charset="0"/>
              </a:rPr>
              <a:t> “Seguir las huellas”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67000" y="2361047"/>
            <a:ext cx="6084123" cy="364333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430213" indent="-323850" algn="just">
              <a:spcAft>
                <a:spcPts val="1425"/>
              </a:spcAft>
              <a:buSzPct val="45000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3000" dirty="0" smtClean="0">
                <a:solidFill>
                  <a:srgbClr val="000080"/>
                </a:solidFill>
                <a:latin typeface="Calibri" pitchFamily="34" charset="0"/>
              </a:rPr>
              <a:t>   </a:t>
            </a:r>
            <a:r>
              <a:rPr lang="en-US" sz="3000" dirty="0" err="1" smtClean="0">
                <a:solidFill>
                  <a:srgbClr val="000080"/>
                </a:solidFill>
                <a:latin typeface="Calibri" pitchFamily="34" charset="0"/>
              </a:rPr>
              <a:t>Procedimiento</a:t>
            </a:r>
            <a:r>
              <a:rPr lang="en-US" sz="3000" dirty="0" smtClean="0">
                <a:solidFill>
                  <a:srgbClr val="000080"/>
                </a:solidFill>
                <a:latin typeface="Calibri" pitchFamily="34" charset="0"/>
              </a:rPr>
              <a:t>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reflexivo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,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sistemático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,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controlado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y </a:t>
            </a:r>
            <a:r>
              <a:rPr lang="en-US" sz="3000" dirty="0" err="1" smtClean="0">
                <a:solidFill>
                  <a:srgbClr val="000080"/>
                </a:solidFill>
                <a:latin typeface="Calibri" pitchFamily="34" charset="0"/>
              </a:rPr>
              <a:t>crítico</a:t>
            </a:r>
            <a:r>
              <a:rPr lang="en-US" sz="3000" dirty="0" smtClean="0">
                <a:solidFill>
                  <a:srgbClr val="000080"/>
                </a:solidFill>
                <a:latin typeface="Calibri" pitchFamily="34" charset="0"/>
              </a:rPr>
              <a:t>.</a:t>
            </a:r>
          </a:p>
          <a:p>
            <a:pPr marL="430213" indent="-323850" algn="just">
              <a:spcAft>
                <a:spcPts val="1425"/>
              </a:spcAft>
              <a:buSzPct val="45000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3000" dirty="0">
              <a:solidFill>
                <a:srgbClr val="000080"/>
              </a:solidFill>
              <a:latin typeface="Calibri" pitchFamily="34" charset="0"/>
            </a:endParaRPr>
          </a:p>
          <a:p>
            <a:pPr marL="430213" indent="-323850" algn="just">
              <a:spcAft>
                <a:spcPts val="1425"/>
              </a:spcAft>
              <a:buSzPct val="45000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3000" dirty="0" smtClean="0">
                <a:solidFill>
                  <a:srgbClr val="000080"/>
                </a:solidFill>
                <a:latin typeface="Calibri" pitchFamily="34" charset="0"/>
              </a:rPr>
              <a:t>    </a:t>
            </a:r>
            <a:r>
              <a:rPr lang="en-US" sz="3000" dirty="0" err="1" smtClean="0">
                <a:solidFill>
                  <a:srgbClr val="000080"/>
                </a:solidFill>
                <a:latin typeface="Calibri" pitchFamily="34" charset="0"/>
              </a:rPr>
              <a:t>Permite</a:t>
            </a:r>
            <a:r>
              <a:rPr lang="en-US" sz="3000" dirty="0" smtClean="0">
                <a:solidFill>
                  <a:srgbClr val="000080"/>
                </a:solidFill>
                <a:latin typeface="Calibri" pitchFamily="34" charset="0"/>
              </a:rPr>
              <a:t>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descubrir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nuevos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hechos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o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datos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,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relaciones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o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leyes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, en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cualquier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campo del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conocimiento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</a:t>
            </a:r>
            <a:r>
              <a:rPr lang="en-US" sz="3000" dirty="0" err="1">
                <a:solidFill>
                  <a:srgbClr val="000080"/>
                </a:solidFill>
                <a:latin typeface="Calibri" pitchFamily="34" charset="0"/>
              </a:rPr>
              <a:t>humano</a:t>
            </a:r>
            <a:r>
              <a:rPr lang="en-US" sz="3000" dirty="0">
                <a:solidFill>
                  <a:srgbClr val="000080"/>
                </a:solidFill>
                <a:latin typeface="Calibri" pitchFamily="34" charset="0"/>
              </a:rPr>
              <a:t> (Ortiz, 2008).</a:t>
            </a:r>
          </a:p>
        </p:txBody>
      </p:sp>
      <p:sp>
        <p:nvSpPr>
          <p:cNvPr id="2" name="AutoShape 2" descr="data:image/jpg;base64,/9j/4AAQSkZJRgABAQAAAQABAAD/2wCEAAkGBhQSEBQUExQWFRQWGBcYGBcYFxQXHBoYGBoYGBoXFxgYHCYgGRojGRoYHy8gIycpLCwsHB8xNTAqNSYrLCkBCQoKBQUFDQUFDSkYEhgpKSkpKSkpKSkpKSkpKSkpKSkpKSkpKSkpKSkpKSkpKSkpKSkpKSkpKSkpKSkpKSkpKf/AABEIAL4BCgMBIgACEQEDEQH/xAAcAAACAgMBAQAAAAAAAAAAAAAFBgQHAAIDAQj/xABWEAABAwIDBAYEBgkSBgIDAAABAgMRAAQSITEFBkFRBxMiYXGBMpGhsRQjQlLB0SQlU3JzkrLS8AgVFjM0NUNEYmOCg5Ois8Lh8RdUZHSjw5TjJjbT/8QAFAEBAAAAAAAAAAAAAAAAAAAAAP/EABQRAQAAAAAAAAAAAAAAAAAAAAD/2gAMAwEAAhEDEQA/AB+9O/AtVNsltS5QlchQHylCIKTOQPHjRy16fLQW4bVbvhWHDkWVD2qHuqu+kdqLq25lmTP4V2rF3Q2e0qyYxNtK7JMqabV8o8050HBnprs5Pxd0NIyZMR/WZmpB6abE/IudPmN68v2yjh3dtlAfY1vpElhr8zOtmdybNQ7Vtb5fzDYmZ5DWggMdLez1CS44meCmnNcsuylQjzqa10lbPUf3ShPil8Z/2Wlbp3D2ef4oz39gj3GtFdG+zj/FUDwU8Pcugzb28dhdWj7KL23CnUKQkqWpIkwQVSnSa7dHl/bWVoWXL20UesUoFDyIwkJ+dBmQaiJ6M9n/AHD1Ov8A59Vx0nbAas7hpFulSUrbKiMS1AqClCQVEnSMpoL52XeNvMJU24haCIxIUFCQIIkZSKDXLKFJVgmdRAkJzAzNCuh577VNz90e/LNOCmAQU6J8uVAqLuVHCFQSBqQCcuX0Vq00nGnEc8SVZ6wCJEHvjPlRx/d5mcfaJHDFPGozmzWg4leYII0jIacRzoB/SQZ2S9l8pr/Gbpg6P1Tsy1/B+4kUE6So/Wq48Wuf3ZujPR1+9dr94fylUCz05D7DZ/CK/IVTFcuD4FCipQLMyBmQUgx4n9NKWunVyLRgc3Fn1IP10xtPjqUJUUkKbQJGnowOVBXW1WMTuBIVIUpQQFApSIAPnr4ZZUwbP2fbFmEuJW4qVJHNIEjJJ1yJOIyI0muNxuYtTilh5PaxR6aYB8/ZTWzsxrqh2UlYbCCMRAySE5GM8gBny8aCJu9eEMBIgAFQAgTlz86cWPRHgPdQZq3ShMJGQJI0nPUk8T3mjLA7I8B7qDg4e0fL3UC2c+k3DuQlM5eCiDwpgU3Kj5UqMrCLi5WomRiwxAAxZxpmch6u+g77YkoJA9AE6Tz1B76h7ovKKXkZYUrAGHj2QZOdbusdcbVCXM1pIdzkEIBWQRxOIET4+FFbUFLzgXEdjDAEQcURA9dAqdHqo2vtRP8ALJ/8h+upu/GW1NmK5l1PrTH+aoO46vt5tId0+1s/TU/pGIF5stX/AFMfjKaFAXu2wRiUJTER4xn7PbSdtxstdpqQTiJgkQEjOeevfTLvNZlbCMMEA5iYkYVDnnrMUq3ey1ohLhIHV5q+STAlEjPhAB1JnuoCG7SC8/iJjqxJzBBUctQYgZnyortBrNB/lon8YEH10ubDvg2/IILbgggapJMifnRmD5nlLJcrBIxKASDM5DTPjQC9uKAvLBQyi7QOPy0qSfdVgX/7Sv701XW8bp622VnhF5bGY5rUB7DVi7Q/aV/emg9sf2lH3ifyRUcmu1mfiEfeJ/JFRCaChekOzSUtLIGIJSAe4rWY9tM+y14dlMlIVICZJw4fTMxSt0iXsFluCSpCTPD01im62Z+1CEp+ak68cYmgHPbSCjJIbMcAYMaZgyDp3eHHRN052oWSI4L4d2efqrnsnYhcSpbpKUpiNO0TOU92py412Fy02hwJBPaEK1yI0yGUEHxnuoO9perBHbWQZ+WvXgcjUpnazhGTix/WKBy86G9fkO/y4nLu4VJ2fYKXjOKFJ+SElRJ+jx8KBr3fviuQVqUQJOIzx4Emq16Y7g/D0JyhDKYjXtKWTJnuFPW6LS3FOKOQCRHecVV90s57QB/mW/ynKCBsHbrrLICQ/hBJlD9y2mSeAQcIPfFEkb9uDVd4PC/cH5TSqsnofJ/WlAmB1jvH+cmmp26B0Uk+JBoKRT0hK0L1+OH7tQr321YjpAIOb9+QDP7fbKmNPSt6ujqUHVto+KEH/LWi9isLSCbdgzzZaP8AloKfv9+0vsllx+9LaoxJKLIzBCgJSlB1AOvCnHdXpVs7a0aYKbg4ARiKGs+0ToHMtYplc3SsyYVZ2x7wy0P8tefsHsMps2R/RA91Alb6bwo2yu2t7NK+sBcJDmFA9EHXEeCVUWVb7aKQlVswoCJ7aZVGsnrflHP9Iqqdo367PaT5tyWi288lEfJTiWkATPycqsvZje3XWGnkXTZS4hK0hRRMKEiZZiYI40G6l7WT6VglXak4Va9whZy9fCuI2ztBMY9nO6Z4eszyAkdhUZyfPhUnrd4E/LaV5235oroztnbyD2mWXO74nlPyXE0HK233cSR1tlcJHH0jlJ+clM5R5+NWhZrxNpPNKT6wKr5O9m2hrs9s/en/AO41v+zvaafS2WrjopXDwBoGyxuIcf1/bVDUn5DeUcImodxZtnEPnGTrPHT11TO+N7fqeduSxcWyFqQTBdSkHClAlQgSYHuoVtq8v7RSEuXL4K20OJi4dPYXJT8rI5HKgvJGzLZMdlYInMOKEE9wMVNtOqQSAVEwJxKBMZgZ+uvnAb6Xo/jdxrP7as5+Zrujfe+gn4W7wGbmZGZ0OZE8e+gtzdFY/ZDfjgpuR6rc/TUrpcVgFi6dG7lJPgClRy45IpA6Lt6wnaSnrt4DG2sKccOquxhBPgmPKrY2rtnZd2lKHri2cSDiALqRBgiclDgTQLy+ku0OXXADOJbdiJ725765jpKtuD6B/QcH/rop+x3Yih/FfJ8fQ5QK8Xu6hakKSJSYJT8JUMvmqSogjvFBIPSVbx+6G/ApVz+8ri70jMHV9pQzyj6xUUL3bPzh4/DK1LG7Z+Wof/M/NoNNs72svBpKHG1KTcWygEqT8l0TEaxn5RzE25tEfFL+9NVQi13eSZS+oZgxiuOBkZFBpvvekvZxaWBdIkgx2XNfDDQMdiJt2/wafyRUUmvd2trtXFqhbKwtISEkiclJAkZgZitFOZmgpPf9A6ts8cKfyjTbZuD9ZkBPpECZj5/1fTSN0k35SbZsaLQD+KqKdd3EhdihKkyIEg/fTyoIF87hYwpX2VcDnl3A6CZ076ALkhIBgSZ0Ak6me/L1U+/rc0QE9SNYjter/StH9g2+JQ6ka81a+RoFy26oW6sRJVigK1IEcBwk8a3sNr4G1AGCo5mPbl9HOmNOwreACz/fcHlrUO9Z2exHXYGxwCnVgnwGKT5Cg47n3BLjgGYwg8Rni931Ul9Kw+zk5ast/lOCrC2Hc2S1E2pSo8cLiyY19FRmO+KQelhQN8iPuCOM/LdoLC6LrnDscTEJW8Z8Fg1AFs2t9UpUpHApByMgnMeqpPRqkfrMqYiX9fvhXrjwELJlBIggHMT2yOYA9/dQCbuzGIhIOpjEMyeUAfpyrRL60MFsEpxKSqc84ChGkxnzop8JJdWoEgGYIVGXIcI/TOoou8DUhuZBBWQSSoyPSjLlE0Hmz7t1tM59oASrGQInTPjNPWwnSu2bUognt+xRA9gqsLhclMceGXjx8asjdFEWLeLECCvU/wAs0FAb4CNo3YER17umnpmvoPcuTs2zP/Ts8h8gcK+ft9T9srrj8cvu41fW46cWzLL8A1I8hQaX286GnCkoVlB+TxEiJ9Vck74tmOwv+5+dQvbiWnXEqbcGJKYUhYIkGFJ0meOYPEaUIdcSNJC8kpSnErNXPLFpoMznQPze9jEZSPLXu8aIqeEJUcpiBIGug11qtGEwMSgezBXrkZAieXL360Zuggu25TIhbZH44PCgadubIbuWepdBLa1t4gDE4VhUTyJEGOHKqh6cLRLd8yEiEi3bAHIJU4kD1Cra3j22i0ti+sKUltTchMSZWE5SQONVR06PBVzbrA9O2SrPWCpwx7aBwV0dbPVpaJ8lujvy+MrU9F2zo/c6h/Wu8on0/OjF6AbchUBIGaieB5mY48KrpCwM4ByI07on1n3UDYOirZ/Bl0eDrv51YeiayPyXx/Wn6R5UuN3MmJMeMcZmjOzb5SCSg4hEZkn2TrlQdD0TWXzrkD8Inu/kHl7e6hO7u4Fq4q7Q4hThZuXG0krcSerSltSfQUAT2jJj1U77v3JdS4FajDHnP1VA3NUPhe1EmcroRxkltv3xOvkKCH/wksSAoNrgwY6133lVRD0T2YP7W7pP7avWf09VFbZzFYt9oFQK5zz9JQEx3D2UpObQVPaUokRzMA+fsoCq+iiz4IfGR/hePD5OVCt4ejq1Zt3HUdbKUk5uSAeBjBnyiunwhSgk4ylJgg4jpJHazyOSTHKfMttV0nZz+IyQCJ1mYP10BDoMcnZi+59wf3Gz9NMbi8z4mlPoEdmwfTyfPtbb+qml0do+JoKl363Y+EstvdYEBlszKVEkFQMiDw5RXfYXRO+9bIdb2pDaxIA68CJPDGOM8KLbfTOzn+5lZ9Ud9MnR099q7eZ9FWufylUCkOiC6BkbTHP0rgefpV650U3qRI2mMsyS7ciO+ZPLWrF/ZEyDBcg8sK/fFDt7N5GDYv4XFZIUDhSQo5ZhBWkpmM8wRr4gKL29tC4tXi2m+W9hPptvvFMjKRJ5iJ7uUGl5T5USSSSdSTJPiTrXN98qUScyTJ868TQTLS6UhQIJBGhBII8CNKLu3arlQU6tS1ZJxLUVZZwJOYAk92dBWk0Y2WxKh4iguvcjZC29k4MsS+tUkpVwXGEyNMqiX2xXg2ZJcIMhISqcznnx1J050xWm89mEJBuGUnCJSFaHLLyroreez/5pr8YUCO5Zv4YLaj/RUcu7KpO0A6ppqELw4UowYVDCUDMxE5mczrPdTZ+yez/5pn8YViN6LKI+FMfjigUlIShhKEMu9ae0pZQqDOIYdMwBhGesmnKxcHVAAQJ0AiBAyiuH7KLIfxtj8dNbneixIzu7f+0T39/jQUHv0Ptpd/hld/Kr66P/AN7LP8A2PL9BVC76uJVtG5UhQWguqKVJViBBjMK4ir43DcCdl2eWfUN93DWgXbjdl4PCUYpzwiCMzkMye6c9K0fbCC4cOFaFBSUgIIHZSZXliJOg4CFdxp4edlU4fH9COVDrrZrK1SWkHEQT2UmYyBJPqoFbbDiJnGpxTgbViBwgLMgJKNCI0Jzy761RYutPspBD8rSRhKjhAUkEk8h5acKbxse1IALCDH6aVsrZFtiCw0QoEEQpQ0IiYOfnQSNpbJRcM9S8nE2tSApMkTCgRmkg6gHWqs6e2Ah21AEAMKSPBJgDPlVlb0bxptLYvlBUG1N9kEAnEtKcjmOM1W3Ty7j+BuRAWwsgeOEx7aCw94G2xYypKlAhv0SJklMZ6akUhshK3RhSogJhU5FPASCmCABrqciAYq1rezDluhJOqETnnoDxoFd7jJEYFmCZViIkxpBjhJERGfCgr11SVOBKQcZVh7tYxCO6Dx1o7YXvVtIadbwkmQuRCkKJJWIzyJCaM3G4pKSG8OIkELUo9kiB2QgDgImfKtF7jPKcJecSuUjDhGEAD5A1ISMojmqczNBM3aSkdaUCEqwgEEkHCFznpx/3obunA2ltRM59cwqMtFMzTDszZBt24KkwJ74Ezp3SapTfjfNxq+uvgji2w8Wy4oQkqCGwgYTEpBE5iCQRQO/64IaaWjGlK+sMZgROKCeHYlRI74oGi9aCiEvJiFAJJUowtcBJgAKyAUSAMjHdVR3V6pU5mo7TpGhM6zQXG1DixmCnEok5iYBzjgNMpyn1E0LULC7E4hhTGuWWdIO4e3etuEMPK9KEpJmCcwMWEjMTIqzNt2aWbW5KVhXWI7RJzKspVrqVEnumKDX9T+v4i7H86k+tJ+qnN30j4mkb9T8rs3w5Lb/9v1U7OntHxNAjbc/e24/7d73Uc6NlfapjuC/eql/eM/a24/AueqQD7Jo70XEHZbOfzvyjQDdpPzmJEgaiJmMx5UIumFOw2hJVinId/d4Cu7SC6CAZVM5kAYY5c5pV2pv4jH1LXYS2qetGriwBJMDspCgYjM9nMDKgR9qbOWw8ptYIKTHiOBHMGubdE9qvpcUVFYUTmTOdGtzNylXizHoCMShB1k9kTmrI/TQLzCZqx9zt0lkNPOoPVOOstpzAxY1gE5GYic+dGd0tx7Zm7QVHre0AApKQJ4EpKjMcvPup+282ALUJEAXTGQyHp/XQdv2BWX3H++7+dXh6P7L7j/5HfzqYAqvZoFv/AId2X3I/2jv51eHo5sfuR/tHfzqZZrKBWV0a2J/glf2jv51cldFtgf4Nf9o59dZ0oLjZ5IJB6xvMZcak/wDD6ziOrX/bXH59BUG+PR9cC7dTbWzymEqhshK1ZYU6KOZzn1UBVuVtEaWt15Nu/QK+hNnblWzDmNoOJVBTPWunIxIhSiOAog5sxJBBW4QQQR1itDQfNR3V2mnP4PeDwbuPoFaq2XtNOqL4DwuhV+N9HNmBADw8Lm6HucqtOlZCtm3Nv8EdfbCkFUF55faSvI/GKPPTTKgTZ2mn5V6PO6H01sna21E6PXo/pXB99O27Tu3L5jrmbxIblSe2pKTKdcktGp43W28sfvggDuedH5LVBXN1tq/dbLT71wpswShYWQcMkTI4GDVk9Km69zeM2It2VO4WlBWGOziS1EyRyPqrxG4m2zrtOPB65/MFLG+Vxf7NUlDu03XHFZ9W25cZJzzUpRAEkaZmgPXe9O17ZoKdsW20JCU4lOBMwAAB29TBMAe6pNjvDth5KVt2DS0qAIIfQZH9pVKbZ2+9cKl1xaz/AClKV3cTyrlZbcdZWFtLU2saKQopI8wZoPoBi+21H73tDT+MIH+etTtvbAlJs7YcwbpvXP8Al5Z+6lDo/dutqY0/rrcNONgEty4uUHLGk9aJzyIjKRrNBti7jvXu0b23L6SthS8TiwpRWQ5gxazJ1zProLFN7tZRH2Laf/LT3fyuedVDv/buNXi+tQhDigklLa8aRIB7KuIj1TT2roLf/wCZZ/EXVdb6bKVbPG3JClM9gqAICie0SJ0GeXdFAtKXWs1lZQStlvqQ8hSTCgoEHWDOWXjTxfXG2VJUHUXOAntfY6Rx59WPfSNs22LjyEJElSgAMzJJjhnT/t3osctbVy5L7ZCACUBBB7S0picxqqfKgsHoH2S8yi7U804gOFkoK0lOKOtkifEesU3vekfE0u9Aap2Wscn3Paho/TTG76R8TQIW8n72XH4J33iiXRm59rGMjqrhQ3eDPZz/AOCe9+X0VB6Pd9LNmwbbduUtrSVEpIXlmOSTmfGglu2zlkw67nKkFs4kKGELgYgowMU6R41TVy0JUrSVGBGg/QgVcO/m+NpcWKm2LlDjmJBwgOTAmSMSQMpqmC5BGQ1niKDqLUjUxNNG6O8j9orC2olsmVJgcgMSTEpVHHjlkaV1XJUsTmB3/TGtehcmf0HdFB9Gbm3gdUFhvGkEQsoEpPedAYg5Ub3iM/Bsv4zb/liqX6L96k2tyQ6vAwtJxyFEBQBKVBKQSFTKZ5KNWm/vdaXLlu2w8FrL7JACHBICpJlSQOFAKvNmJudrXaFqWlKUpUMBAzwtDOQcszwqUrcJHyX3hl85Bz/EFc7ZX29vR/No58makb1bwqtiA0tMlMwpAM9qDke6g5fsF5XT4/pJ+oVqvcRXC8eH6ffCgSt+Ln5yP7NNSWN9X8sZRHGEerjzigHb87prtrTrTdOOjGhOBQMdrFn6Z0jlWnRbcrG1FtqcUsIae1UqDBQJhR5c6Kb+Xxe2IXTxebGkaKUnSaCdGkq2td6yGbnx9NseugtTaV18ZDao1OqoP6eFRLe8WoiVSQcxJ4eMUPurgzlqDBEakcRRGys+ziIkkg6cKAvsvaONxScshIgHnGpOdVP+qCT9kWv4Nz8tNWrsZHbMgAxnzjKMuAqrP1QX7dZ/g3fykUDL0I57LInR533Nn6aOXu3lMqwBCSeEqI1JHLmDS10Fq+17vdcL/wANmjD1sl51wr0QpbcCfkqOZ9eVBJ2pvUtp0N4EkwJMmJjPPjVedJVub1sv4AlTYAOGZKScImdIJT66Y9oj40pHCAnjrnPnNTGbL4l8LSMK0KSc0yAqIgTqInMcKD5nfThURxFcqbN5NhYVciZIkDMSQDlzigyrARHHw+njnQdd1NuOWt2y62rCpKx4EHJSSOIKSQR31bG722kW95cXSM3bicYJ7HaVjlKRBBnmTVRWlnhWk6nEPZnRpjaJC44SPKgug78unigf0f8AWqt6RrkvXJWQMSkpkgQDAgeJgAeVEW9o9kHnXF/aAI7JkzkACZ7hwPgdaCtrhkpVBFeptFnRKvUasBG74BK1AKVJIAGSc8gBOZ75+s4bVU9rLuGg8TxNBC6NNkOi4VcJhPVAgFQmVLBTAHHKc6s7fJ9S9iPqUZUW0E6DPrW+ApT2TeFvszCVET5ae+mjeofaJ4zPxQ5fdUUEv9T659r3xyfPtab+qmx30j4mlX9T8ftc9/3Cv8Jqml09o+JoEi/ZC7R1B0UlxJ8zSpsjZu7qWwH33+tBIUPjdQYywtRTZeqhhY+/981VGwN1k3u0n2FOdUB1ygrDikpVkI7517qB02jbbvm3d+Cuui4wkN4hcZr4AhScME5Saq2+GZjgTVrM9C1uFdq7dMEGUoR3c+Mz7Krze3ZxZuXEHPCopnScJgGO8QfOgDMvQf8AWpqV/wC+fuqCpBIyHur1pB9VAesWglaScweehHEZZ5jLL20/2e+mzrZ1KkWCw42oEH4U4oAjQiQQR4iqyYvZEEmRp9VNe699bqxfCLdt4xqpa0FKQM4w5HzHmKAsrpMi/fuksg9ckJwFfoxg+Vhz9HkNaHbw9IC7paVFpCMIKYBUZzJ1MVAvm2TfPhpAS0CMCI9HJIIIk8Z5z7agbSQlKxhAH+9A07PdK20LOUgH21LWqQYmo+wR8WCODavpH013Qo5+VAY3h/8A13P7sn/GIqJ0TidqXh/mbjv1dbHPOiW84/8AxxX4RJ/88UP6HlztG+PDqXfa6jnQWKxbiTiMfNIzmMqLNLISAoyRy4iB9RofaNpKzIkjMGD7PM0QZuIPHjrpQSrS3IWSTmRmYjj41VvTbbBd5s1B0USk+CnWQffVsWToUJHhrPtqr+mEfbLZX4Qf47FB36CB9g3Azyf97Tf1UfbSnrnxJyW4T5qKsv05Uv8AQSfse7HDrx+QPqFNy93llx1UgBSiQBJmDImdOOlAFf2eVOrUMikA8OBn3e6hduzC1EmB28+1MYSdDlnoPXkBNV/vb0nvqWppjFbpSVJUZ+NVGRxqEFGkYU+ZVwUU72XAy69wjPVajqIMScsoHlQW9tHZDS1FEhaQkfJBlc9ogg5ADQ8eGRpW3n3abYYS42g5KAWokqiYIHISMZ8u+lnZu/dy25j61StQUrOIEKMnIzhM8RV5bC2Mi+2eteIKTcIGDkI+emPSS4CI7sqD56QpQJKiMIymADPl3TXrWpPd9FG9q7HUw860tJSpPpJPAjPI8UlMkKGooda20zywK9edBKZ6xwnDnCiIkCIJHE0x7B2dgSVKIx8TwSO7mTz4cOdBt3h8ao80oUPFUA+1NGnnoTrlJ/T6fOgluqTwzAqG+5AHKoofkyfDyrHbsKyBy0/2oOxOldr3a5+AXTJkhSCU9xBSo+RCT6qgtqgZnwrV9fpA6FKh7KCxv1PTn2vuByfn1tN/VTQ6vtHxNJ36nZf2Hdj+dT7Wx9VNrp7R8TQJ2028bKz80qPqpH3EVh268MxiFyMiBwKuOulPhEtOA8es/JpA3Z7O8I0zLnGPSZUeYoLG2/flgIUkE4lEGI5A6Hzqmt9Nrh66dOc4gNBnCUjMDjI1q5N6AMDcifjOcZFKvqqgdpvY3nFc1qPrJoPLR8JmdPCuvwidCfZ7qg1lB3bd7VGdmoGIZTxigSBTns3YarlsLZ6tAwhtYOOUqA7SkwTOIEHh3aTQR4PwtzEc4TMc4T6667VttSSAUokd+Zy8a1vP3dcamMOZInIIE95PdXTbdqv0oywcM6Bj2JcI+DNhKYUtBCyVSB8arTLLJImSa7I1I586hbqJUbVBS24rNQlKVEZKVxA76LtWKysDqnEgkCS2rLvEpoDe9FtG7JM6qbI87gGhfQm2FbQvQdC0sSdc3Rn40xb52S/1gdRC1KluBhOI/ZCT6IHLu0qvujbb1xa3Fwtm0XcrWkJUlPWDB28UnChRzOWcaUF9HY6QkYfSAyMnTLWOdbM7FQMwSe4kEe6kYb/bUOSdkrHiXvzBXo3y2yfR2YB4h36VCaB+2baFsKBjMk8Tr41WvS+Ptjsn8KMv65ipqN49uq0sGhPOR73xQLb27u2b65tnbi2QkMLSRgU2nLrEKUTLqiT2R6qCB0d7+22zRdtvlcqeBTgRiySCkzmO7KmZfTvYpGTdyT9639LtJu1ehW4L7pbdZDZWvAVrXiKcRAKglsiaho6Ebk6vsD+2P/rFAnb536X7x59tKktvLU4gKAB7SiSDhJE4p40vk05747uqtYYWpKlNoHaTIBkYhAOeh9c0mUHoNPW5vSs/s+2LCENrTjKwV45TiiUjCoZSJ8SaRKfejzcW3v2nVOuuJUhYGBGCcJHpHECdctOFB1ud9jtB/rH0tpVhCJQFDLMAnEon5UHP5vnGs7f0kTBEpnvzPmCJ9VOyeiWybS6pKrhSkNrUJcbgkIJggN6SKr03JbcBUZBCSF8FJMETyPfzFAX2Ts8tNFRUZUoIRlGSZk+skeRrreqySO6fXp7IrtdrxdUkcsvUP9aH3T8qJ/SOHsoNH3ezFRm1xWxM1wxRJoJTb2JXhlUoQVpB0MT4aH2ULYVhEcT9NTEGAO4Gg+jd3N1LaxaUm2a6sLwlXaWqSBAPbUaFut9o+JpntVy0k80JPsFLbvpHxNAlLPxTv9Z+QaQdm9neJmYgqRrkO0yB9NPq/wBrdH3/APh0gO9nb1qrLM2/CeATpx0oHzfhJNsI4LTnkPkL4nSqCNfSe10jqZgGSBnpmCmfbXzYRQZWVlZQboNP/RmhS+vHyEBK1HUJ1STHHhVfA089F/WredbaQVlTcqAjRDiDqdM4oOW3bpCNoXXagdgJJ1MIQM40qTcbWaLSkh1JJSoQFHWPDjpnVrp3VxpbCmkgpzUShokqI1J1Maeumz4C2m3wYGwoNwYSkZ4I4D6aBJ6Iln9bECFGHXdErI1CtQI4023+8KWQkOlacQJA6t4kwc/RQc+6mS3SMKYEZCusUFZb377BuxdVbPKS+CnCQ0790TObjeESjFr9VV70eJ2i67cLtHw0VQp1axksqUo5fFqEhRUTEa1dHSWn7VXX3g/KTSh0X4jstIHyXH+eXaBnu1oNU7D2yv0tpIT97j+htNdk7p7TMYtrLk8Epc//AKCou1t9HWXVJShvxVjPEjgocqj2W/T/AFqSQ36QEYTxy1KjGvLhQGF7iXc9va9yT/Jxj3vGov6wO2tzZLN7cvTdNNqStZwlKgsyRiMmUj105bK2pjZ7QGIekYAkzEmqy3z3wcXdhtnCQhxPVhsY1FaJAWDhBxGckpnKM5oLPu2pJ49pWgJ+Udarz/iUAAA0nKB2lq/N+mgdr0h3TSxK8YxdpKuJ4gn0hpzpeuFohSycIGekx3EajhmJ8ONBL6QdvpukZtIQ9wUlSiVIGoUCYMcDkeHdVbERRlhr4S6pxZIQn9Ake0k+NTF2bUQEiPXQLNP24W1XWWFYF4cTh1ShXyUgwVJJE/QKA/rW2eFG9iJAUlvgcvMf6TQXHsUFdqVrUVLVbqJnCM8CuAAFUKU9ZatEZlKSnUTkdCOEAjyir92DbpFqAkz9jq4R8hY41Rm4ezV3ReYQO0Gy4mNSZQnAPGU593fQFUO9lJ5J94/1qC4qupyabEEHDJn1ARwgD11HJoPRXJzlzNbzXGe2e6g6ITnUsHIedR2q68BQfTOwlTZsE8WWz/cTQN1XaPiaM7vq+wbc/wAw1/hpoE6rtHxNAnp/hR4+1BFV9tdZRtexVmP3OdY/hVJ14aa0/pPbcHMD3Kqir9R6xQJJhShnJ0JoPpBx+FAHDAPyimJTnx5V88byWvV3b6BEJdcAiCIxGIjLSKHE1hNB5WVlZQYKc+jPehmwuVvPhZQWlN9gBRkrQoZFSREIPGkyjG7uwnLxzqGsOMgq7RwiEgk5waC31dOdmPRYuFePUp/zmuVz06NqBw2rnaBAJdQmDETkg8aVrboWuiYU9bpzjV1XubqJvT0eqsGm1qeQ7jUUQlCkx2SqZJz0IiBQXX0b72uXWzy4721tK6uU6qwoQcSuAJkyakq39yPxbeISMPwhvFPejUUI2fuzfqtm+rctEpUhCglLbreqRE4DBMcSDUG53N2wR2HmUjkFkj++2aCbvLvOV2TwuEKDahCsCZIBUkdlXiRnBpb3V3ktm2iyz1qUBSly6lQBKolOJKc9NPGkjaO+t42soW9BBIyba4GNQjmKiI33uVT8aFRmZaZPvRQWNdbKYuVqX1i+OSADHGAFJxEk8JNc2djNpUhS1voSkyQ62kAZiATpJMaTrzqvm983wZCmweYYtwfX1c0UtN7H1ZOpU4g6iEgSMwSlCBIkAxPKgsW/dRbpC1XGJMyGwkHEqQcIGIE8e4CZNe3rDNwhhwoSfhD9r1nZTKwp1KSlaoBUO0RnrVbsuOvOFRSe6RGXIDgO4VZOybn7FtWlQC25bqPgh5C1SdMkgn2UDDfWDSVBHVNhOIoCcCAMMxhED0Yyivn3ei2JBDYUQFqEDPIEgT3ZZVfW1drN9YFJUD2jH15xAqpdubPLIdXiSUlSowqSoKJKiIgzA7xGQ5igU7Q9W1g4zJ9X6Dyr3rwcjkeB4HxrglzEJ5QK1UqcqCXiynlUll/RQ4Z0KtLjITnqD9B/TlUpg9oAZk6Aamgujda5c+CNiAAW1xGfBzLnEZwc6r3oFcw7ScPJg/4jQ0p73eZLaUtleIpQU6GNVSIA/wB8qqro2viy8+oFIJYKUlRIJJW3ODgVASe4AnhQF96nZunSABKlGEiBmonIcJ186EBfOtto3JU4ok5z7soqKDAKjoKDo49FeNgkd51NRm1FRBoigUHqUwK2nIVopVYg5Cg+lt3T9rrb/t2f8NNA3FZnxNGN21zsy1P/AE7P5CRQdacz40Cck/GK8E+9VJ25W7zS7u5W8hDg7QSlacQBKwcXKYyz503pPxp8E/lUG3KyuXhn/uEnzoGlrZVsj0bdhP8AUsju+bSd0tsIVbNEYApt2ClOAEBafmjvSn10f3quFpDRQeKgZAPzY186St4LfGy6VekUlXmMx7qCvKysrKDKbeji9LF6h0oKkYHUngM0EDtQQM4pSp72Awr4KjDJyJPcVEkewUFqbH3l65wpCANM8U6kAcB30L6XLPDZtcw+meOqHBnGXroFsBTrTzcZBRROLDpI5+PjTB0n57On5rzZ58068NaCz91nMVjanmwyf/GmilAOj97FsuzP8ygfijD9FMFB8h77D7Kc++X+WqheyBJX97Rjf4RevDk44P8AyLoPsbVf3tB0UweR9VHtgMrUMykDhJk+qaEfDO721wFxJMTlQWrsyxXAgpP9Ff51G0NLGXYnCSJxASNAeOZqkQ+RnMfp3VsjeJxI7Lrg8FLH00Dte29xiU44AskicMnIZ5DgkZiBQTbF4Vt4AVBaVEltQIw5GZlIIJMGPHIa0Jtd9rhK0qUtawFAlJcX2gCCQTMiRlU3ejfNF7cJeTbIt1kEuFK1K6xRJOJWIa8P0EALtj2VTIz5V6Vn53s/0r1+8BAqKpwxkaDh1pBJ0z4VKsLjCsLyCgQRMagz51B6znWmOgbHt87gggvKMxJGFGk/c0g8T48aibL2lhdlZyKVAcpMR4CgrZyroDQHrh1CjiJSfMZ8sxxqO8gqjgkfJHE95oZa7PxK7p/T2UdQzpyFBo21AFdprRIyrAaDZZrZs5Dxrkqtm1ZedB9H7qL+1Nr+Ab/JFRSitt0HPtRafgk/VXpoED+F8h7FUI3YOG7c/ocAfkEfRTK62nAVRnIz86WtiJ+ylxxCefzljh3UBPe+4+KRlML94OXspT2i7LahpKVDjoUnifA007w2pcbMGMJx+SQZ86TrlrENScQVGI8hnwoECsrKygyrG2TtENsoTEHARMZnJEeUyec+VV0nWm5xwyBlpI1yEaDlQMlrtEFSZBJkcuBFNHSIJ2c6TwLZHk6ge6aREtlLSVcT2hnoMxy1J9XnTtvbc49mvjSETy0Uk+eY40D90UPYtkWvclY9Tix9FNppD6E3sWyGu5x4f3yfppx2rtAMMrdUCQgSQInUDj40Hyt0ltYNo3CZmHXf8RZoTu1b9Y6UTGIRNEOkS9D1+84AQFrcUAdQCtWtD92LjA9j1w50EcLmiV/sZ23YbfW2eqeCSheQSSUBZTrMgHPKKCB7Typn3i3saudm2VslK0uWuPEThwqBShPZgzMp4igWHLsnLKuNZWUGV6DXlZQbJcIrcrJrlW6DQeKTWtbrrSg7NGulcmjlXWgYdktYUJ5kEnz09kVJUSak4glsiBmBBqMqg4GtZrDWUGKrEHLzFaqNeNnKgvrdHbDf61WyJzS2AeUgnjUv4aj5w9Y+ulfde8w2dulKQDDUq5hYWoiOeWtH8vmp/FR9V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5124" name="Picture 4" descr="http://t1.gstatic.com/images?q=tbn:ANd9GcTlTJ9HMAZW7y386f6bh5pVvWSpPg63qacPEO-9tM0B2iUfV3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08110"/>
            <a:ext cx="2402237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11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78280" y="0"/>
            <a:ext cx="80323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NI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Metodología de la Investigación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55428988"/>
              </p:ext>
            </p:extLst>
          </p:nvPr>
        </p:nvGraphicFramePr>
        <p:xfrm>
          <a:off x="609600" y="1371600"/>
          <a:ext cx="8229600" cy="483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636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390553" y="1285860"/>
            <a:ext cx="7824785" cy="46434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sz="3200" b="1" dirty="0">
              <a:ea typeface="+mn-ea"/>
              <a:cs typeface="+mn-cs"/>
            </a:endParaRPr>
          </a:p>
          <a:p>
            <a:pPr>
              <a:defRPr/>
            </a:pPr>
            <a:r>
              <a:rPr lang="es-ES" sz="3200" dirty="0">
                <a:ea typeface="+mn-ea"/>
                <a:cs typeface="+mn-cs"/>
              </a:rPr>
              <a:t> </a:t>
            </a:r>
          </a:p>
          <a:p>
            <a:pPr>
              <a:defRPr/>
            </a:pPr>
            <a:r>
              <a:rPr lang="es-ES" sz="3200" dirty="0">
                <a:ea typeface="+mn-ea"/>
                <a:cs typeface="+mn-cs"/>
              </a:rPr>
              <a:t> </a:t>
            </a:r>
          </a:p>
          <a:p>
            <a:pPr>
              <a:defRPr/>
            </a:pPr>
            <a:r>
              <a:rPr lang="es-ES" sz="3200" dirty="0">
                <a:ea typeface="+mn-ea"/>
                <a:cs typeface="+mn-cs"/>
              </a:rPr>
              <a:t> 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390553" y="214290"/>
            <a:ext cx="7896223" cy="857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C" sz="32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Porqué </a:t>
            </a:r>
            <a:r>
              <a:rPr lang="es-EC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investigar?</a:t>
            </a:r>
            <a:endParaRPr lang="es-ES" sz="32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14337" y="1364354"/>
            <a:ext cx="822962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ES" sz="2200" b="1" dirty="0">
                <a:latin typeface="Calibri" pitchFamily="34" charset="0"/>
              </a:rPr>
              <a:t>DESCRIBIR</a:t>
            </a:r>
            <a:r>
              <a:rPr lang="es-ES" sz="2200" dirty="0">
                <a:latin typeface="Calibri" pitchFamily="34" charset="0"/>
              </a:rPr>
              <a:t>   fenómenos importantes </a:t>
            </a:r>
            <a:r>
              <a:rPr lang="es-ES" sz="2200" dirty="0" smtClean="0">
                <a:latin typeface="Calibri" pitchFamily="34" charset="0"/>
              </a:rPr>
              <a:t>.</a:t>
            </a:r>
            <a:endParaRPr lang="es-ES" sz="2200" dirty="0">
              <a:latin typeface="Calibri" pitchFamily="34" charset="0"/>
            </a:endParaRPr>
          </a:p>
          <a:p>
            <a:r>
              <a:rPr lang="es-ES" sz="2200" dirty="0">
                <a:latin typeface="Calibri" pitchFamily="34" charset="0"/>
              </a:rPr>
              <a:t> </a:t>
            </a:r>
          </a:p>
          <a:p>
            <a:pPr algn="l"/>
            <a:r>
              <a:rPr lang="es-ES" sz="2200" b="1" dirty="0">
                <a:latin typeface="Calibri" pitchFamily="34" charset="0"/>
              </a:rPr>
              <a:t>EXPLORACIÓN</a:t>
            </a:r>
            <a:r>
              <a:rPr lang="es-ES" sz="2200" dirty="0">
                <a:latin typeface="Calibri" pitchFamily="34" charset="0"/>
              </a:rPr>
              <a:t> de fenómenos ( averigua  sus dimensiones, como se manifiesta  y los factores con los que se </a:t>
            </a:r>
            <a:r>
              <a:rPr lang="es-ES" sz="2200" dirty="0" smtClean="0">
                <a:latin typeface="Calibri" pitchFamily="34" charset="0"/>
              </a:rPr>
              <a:t>relaciona)</a:t>
            </a:r>
            <a:endParaRPr lang="es-ES" sz="2200" dirty="0">
              <a:latin typeface="Calibri" pitchFamily="34" charset="0"/>
            </a:endParaRPr>
          </a:p>
          <a:p>
            <a:r>
              <a:rPr lang="es-ES" sz="2200" dirty="0">
                <a:latin typeface="Calibri" pitchFamily="34" charset="0"/>
              </a:rPr>
              <a:t> </a:t>
            </a:r>
          </a:p>
          <a:p>
            <a:pPr algn="l"/>
            <a:r>
              <a:rPr lang="es-ES" sz="2200" b="1" dirty="0">
                <a:latin typeface="Calibri" pitchFamily="34" charset="0"/>
              </a:rPr>
              <a:t>EXPLICACIÓN</a:t>
            </a:r>
            <a:r>
              <a:rPr lang="es-ES" sz="2200" dirty="0">
                <a:latin typeface="Calibri" pitchFamily="34" charset="0"/>
              </a:rPr>
              <a:t>   de los fenómenos,  POR QUÉ ?</a:t>
            </a:r>
          </a:p>
          <a:p>
            <a:r>
              <a:rPr lang="es-ES" sz="2200" dirty="0">
                <a:latin typeface="Calibri" pitchFamily="34" charset="0"/>
              </a:rPr>
              <a:t> </a:t>
            </a:r>
          </a:p>
          <a:p>
            <a:pPr algn="l"/>
            <a:r>
              <a:rPr lang="es-ES" sz="2200" b="1" dirty="0">
                <a:latin typeface="Calibri" pitchFamily="34" charset="0"/>
              </a:rPr>
              <a:t>PREDICCIÓN Y CONTROL  </a:t>
            </a:r>
            <a:r>
              <a:rPr lang="es-ES" sz="2200" dirty="0">
                <a:latin typeface="Calibri" pitchFamily="34" charset="0"/>
              </a:rPr>
              <a:t>de fenómenos con base a resultados</a:t>
            </a:r>
          </a:p>
          <a:p>
            <a:r>
              <a:rPr lang="es-ES" sz="2200" dirty="0">
                <a:latin typeface="Calibri" pitchFamily="34" charset="0"/>
              </a:rPr>
              <a:t> </a:t>
            </a:r>
          </a:p>
          <a:p>
            <a:pPr algn="l"/>
            <a:r>
              <a:rPr lang="es-ES" sz="2200" b="1" dirty="0">
                <a:latin typeface="Calibri" pitchFamily="34" charset="0"/>
              </a:rPr>
              <a:t>INVESTIGACIÓN BÁSICA   </a:t>
            </a:r>
            <a:r>
              <a:rPr lang="es-ES" sz="2200" dirty="0">
                <a:latin typeface="Calibri" pitchFamily="34" charset="0"/>
              </a:rPr>
              <a:t>observaciones empíricas útiles para acumular  información, o bien , formular o afinar una teoría.</a:t>
            </a:r>
          </a:p>
          <a:p>
            <a:r>
              <a:rPr lang="es-ES" sz="2200" dirty="0">
                <a:latin typeface="Calibri" pitchFamily="34" charset="0"/>
              </a:rPr>
              <a:t> </a:t>
            </a:r>
            <a:endParaRPr lang="es-ES" sz="2200" b="1" dirty="0">
              <a:latin typeface="Calibri" pitchFamily="34" charset="0"/>
            </a:endParaRPr>
          </a:p>
          <a:p>
            <a:pPr algn="l"/>
            <a:r>
              <a:rPr lang="es-ES" sz="2200" b="1" dirty="0">
                <a:latin typeface="Calibri" pitchFamily="34" charset="0"/>
              </a:rPr>
              <a:t>INVESTIGACIÓN APLICADA   </a:t>
            </a:r>
            <a:r>
              <a:rPr lang="es-ES" sz="2200" dirty="0">
                <a:latin typeface="Calibri" pitchFamily="34" charset="0"/>
              </a:rPr>
              <a:t>solución   de un problema.  </a:t>
            </a:r>
          </a:p>
        </p:txBody>
      </p:sp>
      <p:pic>
        <p:nvPicPr>
          <p:cNvPr id="12290" name="Picture 2" descr="http://4.bp.blogspot.com/_tqV0IeXGU8k/S6wUg4bq0lI/AAAAAAAAA6c/zgzNO1YAfYg/s1600/detec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79373"/>
            <a:ext cx="1152128" cy="8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b="1" kern="1200" dirty="0"/>
              <a:t>Cualidades del investigador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05706964"/>
              </p:ext>
            </p:extLst>
          </p:nvPr>
        </p:nvGraphicFramePr>
        <p:xfrm>
          <a:off x="228600" y="1285860"/>
          <a:ext cx="848680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214942" y="1066800"/>
            <a:ext cx="27860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NI" dirty="0" smtClean="0"/>
              <a:t>Escribe, busca, innova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844" y="1142984"/>
            <a:ext cx="26765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NI" dirty="0" smtClean="0"/>
              <a:t>Disposición para llevar a cabo acciones bajo metas y objetivos fijados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4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4007699" cy="3962400"/>
          </a:xfrm>
          <a:prstGeom prst="rect">
            <a:avLst/>
          </a:prstGeom>
          <a:noFill/>
          <a:ln w="25400" cap="rnd">
            <a:solidFill>
              <a:schemeClr val="accent6">
                <a:lumMod val="75000"/>
              </a:schemeClr>
            </a:solidFill>
            <a:bevel/>
            <a:headEnd/>
            <a:tailEnd/>
          </a:ln>
          <a:effectLst/>
        </p:spPr>
      </p:pic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71415"/>
            <a:ext cx="8032320" cy="1000132"/>
          </a:xfrm>
        </p:spPr>
        <p:txBody>
          <a:bodyPr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NI" sz="2400" b="1" kern="1200" dirty="0"/>
              <a:t>Momentos del proceso de investigación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4953000" cy="4524955"/>
          </a:xfrm>
        </p:spPr>
        <p:txBody>
          <a:bodyPr/>
          <a:lstStyle/>
          <a:p>
            <a:pPr algn="ctr"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Momento Lógico</a:t>
            </a:r>
          </a:p>
          <a:p>
            <a:pPr algn="ctr"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  Momento </a:t>
            </a:r>
            <a:r>
              <a:rPr lang="es-NI" sz="3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proyectivo, </a:t>
            </a:r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Introducción, planteamiento </a:t>
            </a:r>
            <a:r>
              <a:rPr lang="es-NI" sz="3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y delimitación del problema y </a:t>
            </a:r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objetivos prefigura </a:t>
            </a:r>
            <a:r>
              <a:rPr lang="es-NI" sz="3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toda la investigación.</a:t>
            </a: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es-NI" sz="3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59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Contenidos a desarrollar</a:t>
            </a:r>
            <a:endParaRPr lang="es-PA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29707"/>
              </p:ext>
            </p:extLst>
          </p:nvPr>
        </p:nvGraphicFramePr>
        <p:xfrm>
          <a:off x="152400" y="1066800"/>
          <a:ext cx="8839200" cy="5376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39200"/>
              </a:tblGrid>
              <a:tr h="46034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PA" sz="6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Tema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1.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Introducción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a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la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metodología</a:t>
                      </a:r>
                      <a:endParaRPr lang="es-P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578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Objetivo de Aprendiza</a:t>
                      </a:r>
                      <a:r>
                        <a:rPr lang="en-US" sz="1200" spc="10" dirty="0">
                          <a:effectLst/>
                        </a:rPr>
                        <a:t>j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Introducción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Concepto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de: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1.1.1 </a:t>
                      </a:r>
                      <a:r>
                        <a:rPr lang="en-US" sz="1200" dirty="0" err="1">
                          <a:effectLst/>
                        </a:rPr>
                        <a:t>Método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1.1.2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Definición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1.1.3 Tipos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1.1.4 </a:t>
                      </a:r>
                      <a:r>
                        <a:rPr lang="en-US" sz="1200" dirty="0" err="1">
                          <a:effectLst/>
                        </a:rPr>
                        <a:t>Metodología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821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1.2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Los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procesos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metodológicos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y</a:t>
                      </a:r>
                      <a:r>
                        <a:rPr lang="es-PA" sz="1200" spc="10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su vinculación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con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el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diseño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de</a:t>
                      </a:r>
                      <a:r>
                        <a:rPr lang="es-PA" sz="1200" spc="5" dirty="0">
                          <a:effectLst/>
                        </a:rPr>
                        <a:t>s</a:t>
                      </a:r>
                      <a:r>
                        <a:rPr lang="es-PA" sz="1200" dirty="0">
                          <a:effectLst/>
                        </a:rPr>
                        <a:t>de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la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Perspecti</a:t>
                      </a:r>
                      <a:r>
                        <a:rPr lang="en-US" sz="1200" spc="5" dirty="0">
                          <a:effectLst/>
                        </a:rPr>
                        <a:t>v</a:t>
                      </a:r>
                      <a:r>
                        <a:rPr lang="en-US" sz="1200" dirty="0">
                          <a:effectLst/>
                        </a:rPr>
                        <a:t>a de: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1.2.1 La </a:t>
                      </a:r>
                      <a:r>
                        <a:rPr lang="en-US" sz="1200" dirty="0" err="1">
                          <a:effectLst/>
                        </a:rPr>
                        <a:t>técnica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1.2.2 La </a:t>
                      </a:r>
                      <a:r>
                        <a:rPr lang="en-US" sz="1200" dirty="0" err="1">
                          <a:effectLst/>
                        </a:rPr>
                        <a:t>ciencia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1.2.3 Cien</a:t>
                      </a:r>
                      <a:r>
                        <a:rPr lang="en-US" sz="1200" spc="5" dirty="0">
                          <a:effectLst/>
                        </a:rPr>
                        <a:t>c</a:t>
                      </a:r>
                      <a:r>
                        <a:rPr lang="en-US" sz="1200" dirty="0">
                          <a:effectLst/>
                        </a:rPr>
                        <a:t>ia </a:t>
                      </a:r>
                      <a:r>
                        <a:rPr lang="en-US" sz="1200" dirty="0" err="1">
                          <a:effectLst/>
                        </a:rPr>
                        <a:t>Premoderna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1.2.4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Cien</a:t>
                      </a:r>
                      <a:r>
                        <a:rPr lang="en-US" sz="1200" spc="5" dirty="0">
                          <a:effectLst/>
                        </a:rPr>
                        <a:t>c</a:t>
                      </a:r>
                      <a:r>
                        <a:rPr lang="en-US" sz="1200" dirty="0">
                          <a:effectLst/>
                        </a:rPr>
                        <a:t>ia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Moderna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1.2.5 La </a:t>
                      </a:r>
                      <a:r>
                        <a:rPr lang="en-US" sz="1200" dirty="0" err="1">
                          <a:effectLst/>
                        </a:rPr>
                        <a:t>tecnología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6897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1.2.6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El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arte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y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la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artesanía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7641" y="0"/>
            <a:ext cx="8032320" cy="835825"/>
          </a:xfrm>
        </p:spPr>
        <p:txBody>
          <a:bodyPr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NI" sz="2400" b="1" kern="1200" dirty="0"/>
              <a:t>Momentos del proceso de investigación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3733800"/>
            <a:ext cx="6115080" cy="2477063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sz="2800" dirty="0" smtClean="0"/>
              <a:t>   </a:t>
            </a:r>
            <a:r>
              <a:rPr lang="es-NI" sz="2800" dirty="0" smtClean="0">
                <a:solidFill>
                  <a:srgbClr val="C00000"/>
                </a:solidFill>
                <a:latin typeface="Calibri" pitchFamily="34" charset="0"/>
              </a:rPr>
              <a:t>Momento metodológico </a:t>
            </a:r>
          </a:p>
          <a:p>
            <a:pPr algn="just"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dirty="0" smtClean="0">
                <a:latin typeface="Calibri" pitchFamily="34" charset="0"/>
              </a:rPr>
              <a:t>  </a:t>
            </a: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   El investigador </a:t>
            </a:r>
            <a:r>
              <a:rPr lang="es-NI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elabora los </a:t>
            </a:r>
            <a:r>
              <a:rPr lang="es-NI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sistemas de </a:t>
            </a:r>
            <a:r>
              <a:rPr lang="es-NI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comprobación y las estrategias teórico-metodológicas y los métodos que se van a utilizar.</a:t>
            </a: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es-NI" sz="2400" dirty="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6096000" cy="2895600"/>
          </a:xfrm>
          <a:prstGeom prst="rect">
            <a:avLst/>
          </a:prstGeom>
          <a:noFill/>
          <a:ln w="25400" cap="rnd">
            <a:solidFill>
              <a:srgbClr val="7030A0">
                <a:alpha val="95000"/>
              </a:srgbClr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686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45055" y="42638"/>
            <a:ext cx="8032320" cy="1264453"/>
          </a:xfrm>
        </p:spPr>
        <p:txBody>
          <a:bodyPr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NI" sz="2400" b="1" kern="1200" dirty="0"/>
              <a:t>Momentos del proceso de Investigaci</a:t>
            </a:r>
            <a:r>
              <a:rPr lang="es-NI" sz="3200" dirty="0" smtClean="0">
                <a:latin typeface="Calibri" pitchFamily="34" charset="0"/>
              </a:rPr>
              <a:t>ón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3652096"/>
            <a:ext cx="7343804" cy="4300550"/>
          </a:xfrm>
        </p:spPr>
        <p:txBody>
          <a:bodyPr/>
          <a:lstStyle/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dirty="0" smtClean="0"/>
              <a:t>    </a:t>
            </a:r>
            <a:r>
              <a:rPr lang="es-NI" sz="2800" dirty="0" smtClean="0">
                <a:solidFill>
                  <a:srgbClr val="C00000"/>
                </a:solidFill>
                <a:latin typeface="Calibri" pitchFamily="34" charset="0"/>
              </a:rPr>
              <a:t>Momento técnico</a:t>
            </a: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es-NI" sz="2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just"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sz="2400" dirty="0" smtClean="0">
                <a:latin typeface="Calibri" pitchFamily="34" charset="0"/>
              </a:rPr>
              <a:t>   </a:t>
            </a:r>
            <a:r>
              <a:rPr lang="es-NI" sz="2400" dirty="0" smtClean="0">
                <a:latin typeface="Calibri" pitchFamily="34" charset="0"/>
              </a:rPr>
              <a:t>  </a:t>
            </a:r>
            <a:r>
              <a:rPr lang="es-NI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Se </a:t>
            </a:r>
            <a:r>
              <a:rPr lang="es-NI" sz="2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refiere principalmente a las técnicas más adecuadas para recopilar información, la tabulación, la codificación y el procesamiento de la información.</a:t>
            </a: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es-NI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1" y="838200"/>
            <a:ext cx="2316960" cy="2521705"/>
          </a:xfrm>
          <a:prstGeom prst="rect">
            <a:avLst/>
          </a:prstGeom>
          <a:noFill/>
          <a:ln w="25400" cap="rnd">
            <a:solidFill>
              <a:srgbClr val="7030A0">
                <a:alpha val="95000"/>
              </a:srgbClr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415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-381000" y="168823"/>
            <a:ext cx="8032320" cy="619147"/>
          </a:xfrm>
        </p:spPr>
        <p:txBody>
          <a:bodyPr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NI" sz="2400" b="1" kern="1200" dirty="0"/>
              <a:t>Momentos del proceso de Investigación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4036440"/>
            <a:ext cx="7848600" cy="2209800"/>
          </a:xfrm>
        </p:spPr>
        <p:txBody>
          <a:bodyPr/>
          <a:lstStyle/>
          <a:p>
            <a:pPr algn="just"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dirty="0" smtClean="0">
                <a:solidFill>
                  <a:srgbClr val="C00000"/>
                </a:solidFill>
              </a:rPr>
              <a:t>    </a:t>
            </a:r>
            <a:r>
              <a:rPr lang="es-NI" sz="2000" dirty="0" smtClean="0">
                <a:solidFill>
                  <a:srgbClr val="C00000"/>
                </a:solidFill>
                <a:latin typeface="Calibri" pitchFamily="34" charset="0"/>
              </a:rPr>
              <a:t>Momento teórico</a:t>
            </a:r>
          </a:p>
          <a:p>
            <a:pPr algn="just"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es-NI" sz="2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  <a:tabLst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es-NI" sz="2000" dirty="0" smtClean="0">
                <a:latin typeface="Calibri" pitchFamily="34" charset="0"/>
              </a:rPr>
              <a:t>    </a:t>
            </a:r>
            <a:r>
              <a:rPr lang="es-NI" sz="2000" dirty="0" smtClean="0">
                <a:latin typeface="Calibri" pitchFamily="34" charset="0"/>
              </a:rPr>
              <a:t>   </a:t>
            </a:r>
            <a:r>
              <a:rPr lang="es-NI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Este </a:t>
            </a:r>
            <a:r>
              <a:rPr lang="es-NI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se refiere a la elaboración de conclusiones, comprobación </a:t>
            </a:r>
            <a:r>
              <a:rPr lang="es-NI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de hipótesis </a:t>
            </a:r>
            <a:r>
              <a:rPr lang="es-NI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y síntesis del informe final. Los hallazgos.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5" y="990600"/>
            <a:ext cx="2592000" cy="2255277"/>
          </a:xfrm>
          <a:prstGeom prst="rect">
            <a:avLst/>
          </a:prstGeom>
          <a:noFill/>
          <a:ln w="25400" cap="rnd">
            <a:solidFill>
              <a:srgbClr val="7030A0">
                <a:alpha val="95000"/>
              </a:srgbClr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280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228601" y="1214422"/>
            <a:ext cx="8610600" cy="5072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s-EC" sz="20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s-EC" sz="20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s-EC" sz="20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034" y="285728"/>
            <a:ext cx="8110538" cy="785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b="1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FASES DEL PROCESO DE INVESTIGACIÓN</a:t>
            </a:r>
            <a:endParaRPr lang="es-ES" sz="3200" b="1" kern="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785786" y="1500174"/>
            <a:ext cx="2643214" cy="571500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C" sz="2000"/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785786" y="2214554"/>
            <a:ext cx="2714627" cy="642938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C" sz="2000"/>
          </a:p>
        </p:txBody>
      </p:sp>
      <p:sp>
        <p:nvSpPr>
          <p:cNvPr id="18438" name="AutoShape 2"/>
          <p:cNvSpPr>
            <a:spLocks noChangeArrowheads="1"/>
          </p:cNvSpPr>
          <p:nvPr/>
        </p:nvSpPr>
        <p:spPr bwMode="auto">
          <a:xfrm>
            <a:off x="857243" y="4143384"/>
            <a:ext cx="2643187" cy="500062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endParaRPr lang="es-EC" sz="2000"/>
          </a:p>
        </p:txBody>
      </p:sp>
      <p:sp>
        <p:nvSpPr>
          <p:cNvPr id="18439" name="AutoShape 3"/>
          <p:cNvSpPr>
            <a:spLocks noChangeArrowheads="1"/>
          </p:cNvSpPr>
          <p:nvPr/>
        </p:nvSpPr>
        <p:spPr bwMode="auto">
          <a:xfrm>
            <a:off x="785787" y="3214686"/>
            <a:ext cx="3143280" cy="571504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s-EC" sz="2000" b="1">
                <a:latin typeface="Calibri" pitchFamily="34" charset="0"/>
                <a:cs typeface="Times New Roman" pitchFamily="18" charset="0"/>
              </a:rPr>
              <a:t>  </a:t>
            </a:r>
            <a:endParaRPr lang="es-EC" sz="2000"/>
          </a:p>
        </p:txBody>
      </p:sp>
      <p:sp>
        <p:nvSpPr>
          <p:cNvPr id="18440" name="AutoShape 1"/>
          <p:cNvSpPr>
            <a:spLocks noChangeArrowheads="1"/>
          </p:cNvSpPr>
          <p:nvPr/>
        </p:nvSpPr>
        <p:spPr bwMode="auto">
          <a:xfrm>
            <a:off x="785804" y="5072077"/>
            <a:ext cx="2571750" cy="5000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C" sz="200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3700486" y="1428736"/>
            <a:ext cx="422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es-ES" sz="2000" dirty="0">
                <a:cs typeface="Times New Roman" pitchFamily="18" charset="0"/>
              </a:rPr>
              <a:t>pensar, leer, repensar,  proponer teorías, revisar ideas</a:t>
            </a:r>
            <a:endParaRPr lang="es-ES" sz="2000" dirty="0"/>
          </a:p>
        </p:txBody>
      </p:sp>
      <p:sp>
        <p:nvSpPr>
          <p:cNvPr id="18442" name="15 CuadroTexto"/>
          <p:cNvSpPr txBox="1">
            <a:spLocks noChangeArrowheads="1"/>
          </p:cNvSpPr>
          <p:nvPr/>
        </p:nvSpPr>
        <p:spPr bwMode="auto">
          <a:xfrm>
            <a:off x="1000100" y="2220909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2000" b="1" dirty="0">
                <a:latin typeface="Calibri" pitchFamily="34" charset="0"/>
                <a:cs typeface="Times New Roman" pitchFamily="18" charset="0"/>
              </a:rPr>
              <a:t>DISEÑO </a:t>
            </a:r>
          </a:p>
          <a:p>
            <a:pPr eaLnBrk="0" hangingPunct="0"/>
            <a:r>
              <a:rPr lang="es-EC" sz="2000" b="1" dirty="0">
                <a:latin typeface="Calibri" pitchFamily="34" charset="0"/>
                <a:cs typeface="Times New Roman" pitchFamily="18" charset="0"/>
              </a:rPr>
              <a:t> PLANEACIÓN</a:t>
            </a:r>
            <a:endParaRPr lang="es-EC" sz="2000" b="1" dirty="0"/>
          </a:p>
        </p:txBody>
      </p:sp>
      <p:sp>
        <p:nvSpPr>
          <p:cNvPr id="18443" name="16 CuadroTexto"/>
          <p:cNvSpPr txBox="1">
            <a:spLocks noChangeArrowheads="1"/>
          </p:cNvSpPr>
          <p:nvPr/>
        </p:nvSpPr>
        <p:spPr bwMode="auto">
          <a:xfrm>
            <a:off x="3714744" y="2357430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/>
              <a:t>Métodos, planes, </a:t>
            </a:r>
          </a:p>
        </p:txBody>
      </p:sp>
      <p:sp>
        <p:nvSpPr>
          <p:cNvPr id="18444" name="17 CuadroTexto"/>
          <p:cNvSpPr txBox="1">
            <a:spLocks noChangeArrowheads="1"/>
          </p:cNvSpPr>
          <p:nvPr/>
        </p:nvSpPr>
        <p:spPr bwMode="auto">
          <a:xfrm>
            <a:off x="1000100" y="3286124"/>
            <a:ext cx="2153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000" b="1" dirty="0"/>
              <a:t>RECOPILACIÓN</a:t>
            </a:r>
            <a:endParaRPr lang="es-ES" sz="2000" b="1" dirty="0"/>
          </a:p>
        </p:txBody>
      </p:sp>
      <p:sp>
        <p:nvSpPr>
          <p:cNvPr id="18445" name="18 CuadroTexto"/>
          <p:cNvSpPr txBox="1">
            <a:spLocks noChangeArrowheads="1"/>
          </p:cNvSpPr>
          <p:nvPr/>
        </p:nvSpPr>
        <p:spPr bwMode="auto">
          <a:xfrm>
            <a:off x="4038600" y="3314975"/>
            <a:ext cx="2227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/>
              <a:t>Obtención de  datos</a:t>
            </a:r>
          </a:p>
        </p:txBody>
      </p:sp>
      <p:sp>
        <p:nvSpPr>
          <p:cNvPr id="18446" name="20 CuadroTexto"/>
          <p:cNvSpPr txBox="1">
            <a:spLocks noChangeArrowheads="1"/>
          </p:cNvSpPr>
          <p:nvPr/>
        </p:nvSpPr>
        <p:spPr bwMode="auto">
          <a:xfrm>
            <a:off x="1071538" y="4214818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000" b="1" dirty="0"/>
              <a:t>ANALÍTICA</a:t>
            </a:r>
            <a:endParaRPr lang="es-ES" sz="2000" b="1" dirty="0"/>
          </a:p>
        </p:txBody>
      </p:sp>
      <p:sp>
        <p:nvSpPr>
          <p:cNvPr id="18447" name="21 CuadroTexto"/>
          <p:cNvSpPr txBox="1">
            <a:spLocks noChangeArrowheads="1"/>
          </p:cNvSpPr>
          <p:nvPr/>
        </p:nvSpPr>
        <p:spPr bwMode="auto">
          <a:xfrm>
            <a:off x="3857620" y="4078297"/>
            <a:ext cx="392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/>
              <a:t>Análisis e </a:t>
            </a:r>
            <a:r>
              <a:rPr lang="es-ES" sz="2000" dirty="0" smtClean="0"/>
              <a:t>interpretación</a:t>
            </a:r>
            <a:endParaRPr lang="es-ES" sz="2000" dirty="0"/>
          </a:p>
        </p:txBody>
      </p:sp>
      <p:sp>
        <p:nvSpPr>
          <p:cNvPr id="18448" name="22 CuadroTexto"/>
          <p:cNvSpPr txBox="1">
            <a:spLocks noChangeArrowheads="1"/>
          </p:cNvSpPr>
          <p:nvPr/>
        </p:nvSpPr>
        <p:spPr bwMode="auto">
          <a:xfrm>
            <a:off x="1000100" y="5100652"/>
            <a:ext cx="1410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C" sz="2000" b="1" dirty="0"/>
              <a:t>DIFUSIÓN</a:t>
            </a:r>
          </a:p>
        </p:txBody>
      </p:sp>
      <p:sp>
        <p:nvSpPr>
          <p:cNvPr id="18449" name="23 CuadroTexto"/>
          <p:cNvSpPr txBox="1">
            <a:spLocks noChangeArrowheads="1"/>
          </p:cNvSpPr>
          <p:nvPr/>
        </p:nvSpPr>
        <p:spPr bwMode="auto">
          <a:xfrm>
            <a:off x="3929067" y="5072074"/>
            <a:ext cx="3571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De  </a:t>
            </a:r>
            <a:r>
              <a:rPr lang="es-EC" sz="2000" dirty="0"/>
              <a:t>resultados</a:t>
            </a:r>
            <a:endParaRPr lang="es-ES" sz="2000" dirty="0"/>
          </a:p>
        </p:txBody>
      </p:sp>
      <p:sp>
        <p:nvSpPr>
          <p:cNvPr id="18450" name="19 Rectángulo"/>
          <p:cNvSpPr>
            <a:spLocks noChangeArrowheads="1"/>
          </p:cNvSpPr>
          <p:nvPr/>
        </p:nvSpPr>
        <p:spPr bwMode="auto">
          <a:xfrm>
            <a:off x="785786" y="1571612"/>
            <a:ext cx="1575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 dirty="0" smtClean="0">
                <a:cs typeface="Times New Roman" pitchFamily="18" charset="0"/>
              </a:rPr>
              <a:t>C</a:t>
            </a:r>
            <a:r>
              <a:rPr lang="es-ES" sz="1800" b="1" dirty="0" smtClean="0">
                <a:latin typeface="Calibri" pitchFamily="34" charset="0"/>
                <a:cs typeface="Times New Roman" pitchFamily="18" charset="0"/>
              </a:rPr>
              <a:t>ONCEPTUAL</a:t>
            </a:r>
            <a:r>
              <a:rPr lang="es-ES" sz="1800" dirty="0" smtClean="0">
                <a:cs typeface="Times New Roman" pitchFamily="18" charset="0"/>
              </a:rPr>
              <a:t>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6287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112713" y="1071546"/>
            <a:ext cx="8929687" cy="5357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00151" y="142852"/>
            <a:ext cx="7215187" cy="8842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FASES: </a:t>
            </a:r>
            <a:r>
              <a:rPr lang="es-EC" sz="28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MOMENTOS DE LA INVESTIGACIÓN</a:t>
            </a:r>
            <a:endParaRPr lang="es-ES" sz="28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071688" y="1214422"/>
            <a:ext cx="4821237" cy="4286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C" b="1">
                <a:solidFill>
                  <a:schemeClr val="bg1"/>
                </a:solidFill>
                <a:ea typeface="+mn-ea"/>
                <a:cs typeface="+mn-cs"/>
              </a:rPr>
              <a:t>FASE CONCEPTUAL</a:t>
            </a:r>
            <a:endParaRPr lang="es-ES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9461" name="AutoShape 3"/>
          <p:cNvSpPr>
            <a:spLocks noChangeArrowheads="1"/>
          </p:cNvSpPr>
          <p:nvPr/>
        </p:nvSpPr>
        <p:spPr bwMode="auto">
          <a:xfrm>
            <a:off x="142875" y="1785926"/>
            <a:ext cx="1785938" cy="3286125"/>
          </a:xfrm>
          <a:prstGeom prst="cube">
            <a:avLst>
              <a:gd name="adj" fmla="val 363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C" sz="1600">
                <a:latin typeface="Calibri" pitchFamily="34" charset="0"/>
              </a:rPr>
              <a:t>Concebir  el  problema  a investigar</a:t>
            </a:r>
          </a:p>
          <a:p>
            <a:pPr algn="l">
              <a:spcAft>
                <a:spcPts val="1000"/>
              </a:spcAft>
            </a:pPr>
            <a:r>
              <a:rPr lang="es-EC" sz="1600" b="1">
                <a:latin typeface="Calibri" pitchFamily="34" charset="0"/>
              </a:rPr>
              <a:t>(IDEA INICIAL)</a:t>
            </a:r>
          </a:p>
          <a:p>
            <a:pPr algn="l">
              <a:spcAft>
                <a:spcPts val="1000"/>
              </a:spcAft>
            </a:pPr>
            <a:endParaRPr lang="es-EC" sz="1600"/>
          </a:p>
          <a:p>
            <a:pPr algn="l">
              <a:spcAft>
                <a:spcPts val="1000"/>
              </a:spcAft>
            </a:pPr>
            <a:endParaRPr lang="es-EC" sz="1600"/>
          </a:p>
          <a:p>
            <a:endParaRPr lang="es-ES" sz="1600"/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auto">
          <a:xfrm>
            <a:off x="1500188" y="1714521"/>
            <a:ext cx="1928812" cy="5000627"/>
          </a:xfrm>
          <a:prstGeom prst="cube">
            <a:avLst>
              <a:gd name="adj" fmla="val 329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s-EC" sz="1600" dirty="0">
                <a:latin typeface="Calibri" pitchFamily="34" charset="0"/>
              </a:rPr>
              <a:t>Plantear el problema de investigación:</a:t>
            </a:r>
          </a:p>
          <a:p>
            <a:pPr algn="l">
              <a:spcAft>
                <a:spcPts val="1000"/>
              </a:spcAft>
              <a:buFont typeface="Calibri" pitchFamily="34" charset="0"/>
              <a:buChar char="-"/>
            </a:pPr>
            <a:r>
              <a:rPr lang="es-EC" sz="1600" dirty="0"/>
              <a:t>Establecer objetivos </a:t>
            </a:r>
          </a:p>
          <a:p>
            <a:pPr algn="l">
              <a:spcAft>
                <a:spcPts val="1000"/>
              </a:spcAft>
              <a:buFont typeface="Calibri" pitchFamily="34" charset="0"/>
              <a:buChar char="-"/>
            </a:pPr>
            <a:r>
              <a:rPr lang="es-EC" sz="1600" dirty="0"/>
              <a:t>Desarrollar las preguntas de investigación</a:t>
            </a:r>
          </a:p>
          <a:p>
            <a:pPr algn="l">
              <a:spcAft>
                <a:spcPts val="1000"/>
              </a:spcAft>
              <a:buFont typeface="Calibri" pitchFamily="34" charset="0"/>
              <a:buChar char="-"/>
            </a:pPr>
            <a:r>
              <a:rPr lang="es-EC" sz="1600" dirty="0"/>
              <a:t>Justificar la investigación y su viabilidad</a:t>
            </a:r>
            <a:endParaRPr lang="es-ES" sz="1600" dirty="0"/>
          </a:p>
        </p:txBody>
      </p:sp>
      <p:sp>
        <p:nvSpPr>
          <p:cNvPr id="19463" name="AutoShape 5"/>
          <p:cNvSpPr>
            <a:spLocks noChangeArrowheads="1"/>
          </p:cNvSpPr>
          <p:nvPr/>
        </p:nvSpPr>
        <p:spPr bwMode="auto">
          <a:xfrm>
            <a:off x="3143250" y="1643050"/>
            <a:ext cx="2643188" cy="485778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s-EC" sz="1600">
                <a:latin typeface="Calibri" pitchFamily="34" charset="0"/>
              </a:rPr>
              <a:t>Elaborar el marco teórico:</a:t>
            </a:r>
          </a:p>
          <a:p>
            <a:pPr algn="l">
              <a:spcAft>
                <a:spcPts val="1000"/>
              </a:spcAft>
            </a:pPr>
            <a:r>
              <a:rPr lang="es-EC" sz="1600">
                <a:latin typeface="Calibri" pitchFamily="34" charset="0"/>
              </a:rPr>
              <a:t>-</a:t>
            </a:r>
            <a:r>
              <a:rPr lang="es-EC" sz="1400">
                <a:latin typeface="Calibri" pitchFamily="34" charset="0"/>
              </a:rPr>
              <a:t>Revisión de la literatura:</a:t>
            </a:r>
          </a:p>
          <a:p>
            <a:pPr algn="l">
              <a:spcAft>
                <a:spcPts val="1000"/>
              </a:spcAft>
              <a:buFont typeface="Wingdings" pitchFamily="2" charset="2"/>
              <a:buChar char="§"/>
            </a:pPr>
            <a:r>
              <a:rPr lang="es-EC" sz="1400"/>
              <a:t>Selección de la literatura</a:t>
            </a:r>
          </a:p>
          <a:p>
            <a:pPr algn="l">
              <a:spcAft>
                <a:spcPts val="1000"/>
              </a:spcAft>
              <a:buFont typeface="Wingdings" pitchFamily="2" charset="2"/>
              <a:buChar char="§"/>
            </a:pPr>
            <a:r>
              <a:rPr lang="es-EC" sz="1400"/>
              <a:t>Obtención de la información.</a:t>
            </a:r>
          </a:p>
          <a:p>
            <a:pPr algn="l">
              <a:spcAft>
                <a:spcPts val="1000"/>
              </a:spcAft>
              <a:buFont typeface="Wingdings" pitchFamily="2" charset="2"/>
              <a:buChar char="§"/>
            </a:pPr>
            <a:r>
              <a:rPr lang="es-EC" sz="1400"/>
              <a:t>Consulta de la literatura</a:t>
            </a:r>
          </a:p>
          <a:p>
            <a:pPr algn="l">
              <a:spcAft>
                <a:spcPts val="1000"/>
              </a:spcAft>
              <a:buFont typeface="Wingdings" pitchFamily="2" charset="2"/>
              <a:buChar char="§"/>
            </a:pPr>
            <a:r>
              <a:rPr lang="es-EC" sz="1400"/>
              <a:t>Extracción y recopilación de la información de interés</a:t>
            </a:r>
          </a:p>
          <a:p>
            <a:pPr algn="l">
              <a:spcAft>
                <a:spcPts val="1000"/>
              </a:spcAft>
              <a:buFont typeface="Calibri" pitchFamily="34" charset="0"/>
              <a:buChar char="-"/>
            </a:pPr>
            <a:r>
              <a:rPr lang="es-EC" sz="1400"/>
              <a:t>Construcción del marco teórico.</a:t>
            </a:r>
            <a:endParaRPr lang="es-ES" sz="1400"/>
          </a:p>
        </p:txBody>
      </p:sp>
      <p:sp>
        <p:nvSpPr>
          <p:cNvPr id="19464" name="AutoShape 6"/>
          <p:cNvSpPr>
            <a:spLocks noChangeArrowheads="1"/>
          </p:cNvSpPr>
          <p:nvPr/>
        </p:nvSpPr>
        <p:spPr bwMode="auto">
          <a:xfrm>
            <a:off x="5500688" y="1643050"/>
            <a:ext cx="1928812" cy="4143375"/>
          </a:xfrm>
          <a:prstGeom prst="cube">
            <a:avLst>
              <a:gd name="adj" fmla="val 375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s-EC" sz="1600">
                <a:latin typeface="Calibri" pitchFamily="34" charset="0"/>
              </a:rPr>
              <a:t>Detectar  las variables</a:t>
            </a:r>
          </a:p>
          <a:p>
            <a:pPr algn="l">
              <a:spcAft>
                <a:spcPts val="1000"/>
              </a:spcAft>
            </a:pPr>
            <a:r>
              <a:rPr lang="es-EC" sz="1600">
                <a:latin typeface="Calibri" pitchFamily="34" charset="0"/>
              </a:rPr>
              <a:t>Definir conceptual-mente las variables</a:t>
            </a:r>
          </a:p>
          <a:p>
            <a:pPr algn="l">
              <a:spcAft>
                <a:spcPts val="1000"/>
              </a:spcAft>
            </a:pPr>
            <a:r>
              <a:rPr lang="es-EC" sz="1600">
                <a:latin typeface="Calibri" pitchFamily="34" charset="0"/>
              </a:rPr>
              <a:t>Definir operacional-mente las variables</a:t>
            </a:r>
            <a:endParaRPr lang="es-ES" sz="1600"/>
          </a:p>
        </p:txBody>
      </p:sp>
      <p:sp>
        <p:nvSpPr>
          <p:cNvPr id="19465" name="AutoShape 7"/>
          <p:cNvSpPr>
            <a:spLocks noChangeArrowheads="1"/>
          </p:cNvSpPr>
          <p:nvPr/>
        </p:nvSpPr>
        <p:spPr bwMode="auto">
          <a:xfrm>
            <a:off x="7072313" y="2071688"/>
            <a:ext cx="1928812" cy="2357437"/>
          </a:xfrm>
          <a:prstGeom prst="cube">
            <a:avLst>
              <a:gd name="adj" fmla="val 435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C" sz="1600" dirty="0">
                <a:latin typeface="Calibri" pitchFamily="34" charset="0"/>
              </a:rPr>
              <a:t>Establecer la hipótesis</a:t>
            </a:r>
            <a:endParaRPr lang="es-ES" sz="1600" dirty="0"/>
          </a:p>
        </p:txBody>
      </p:sp>
      <p:sp>
        <p:nvSpPr>
          <p:cNvPr id="19466" name="11 CuadroTexto"/>
          <p:cNvSpPr txBox="1">
            <a:spLocks noChangeArrowheads="1"/>
          </p:cNvSpPr>
          <p:nvPr/>
        </p:nvSpPr>
        <p:spPr bwMode="auto">
          <a:xfrm>
            <a:off x="3786197" y="1643050"/>
            <a:ext cx="150018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   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           3</a:t>
            </a:r>
            <a:endParaRPr lang="es-EC" sz="1600" b="1" dirty="0"/>
          </a:p>
        </p:txBody>
      </p:sp>
      <p:sp>
        <p:nvSpPr>
          <p:cNvPr id="19467" name="12 CuadroTexto"/>
          <p:cNvSpPr txBox="1">
            <a:spLocks noChangeArrowheads="1"/>
          </p:cNvSpPr>
          <p:nvPr/>
        </p:nvSpPr>
        <p:spPr bwMode="auto">
          <a:xfrm>
            <a:off x="2087553" y="1643050"/>
            <a:ext cx="11985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 2</a:t>
            </a:r>
            <a:endParaRPr lang="es-EC" sz="1600" b="1" dirty="0"/>
          </a:p>
        </p:txBody>
      </p:sp>
      <p:sp>
        <p:nvSpPr>
          <p:cNvPr id="19468" name="13 CuadroTexto"/>
          <p:cNvSpPr txBox="1">
            <a:spLocks noChangeArrowheads="1"/>
          </p:cNvSpPr>
          <p:nvPr/>
        </p:nvSpPr>
        <p:spPr bwMode="auto">
          <a:xfrm>
            <a:off x="658794" y="1714488"/>
            <a:ext cx="11985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>
                <a:latin typeface="Calibri" pitchFamily="34" charset="0"/>
              </a:rPr>
              <a:t>MOMENTO </a:t>
            </a:r>
          </a:p>
          <a:p>
            <a:pPr algn="l">
              <a:spcAft>
                <a:spcPts val="1000"/>
              </a:spcAft>
            </a:pPr>
            <a:r>
              <a:rPr lang="es-EC" sz="1600" b="1">
                <a:latin typeface="Calibri" pitchFamily="34" charset="0"/>
              </a:rPr>
              <a:t>1</a:t>
            </a:r>
          </a:p>
        </p:txBody>
      </p:sp>
      <p:sp>
        <p:nvSpPr>
          <p:cNvPr id="19469" name="14 CuadroTexto"/>
          <p:cNvSpPr txBox="1">
            <a:spLocks noChangeArrowheads="1"/>
          </p:cNvSpPr>
          <p:nvPr/>
        </p:nvSpPr>
        <p:spPr bwMode="auto">
          <a:xfrm>
            <a:off x="6042044" y="1716081"/>
            <a:ext cx="1244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   4</a:t>
            </a:r>
            <a:endParaRPr lang="es-EC" sz="1600" b="1" dirty="0"/>
          </a:p>
        </p:txBody>
      </p:sp>
      <p:sp>
        <p:nvSpPr>
          <p:cNvPr id="19470" name="15 CuadroTexto"/>
          <p:cNvSpPr txBox="1">
            <a:spLocks noChangeArrowheads="1"/>
          </p:cNvSpPr>
          <p:nvPr/>
        </p:nvSpPr>
        <p:spPr bwMode="auto">
          <a:xfrm>
            <a:off x="7756556" y="2073271"/>
            <a:ext cx="1244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5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168505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82550" y="714356"/>
            <a:ext cx="9001125" cy="5786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500188" y="214290"/>
            <a:ext cx="6143625" cy="428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FASES: MOMENTOS DE LA INVESTIGACIÓN</a:t>
            </a:r>
            <a:endParaRPr lang="es-ES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857232"/>
            <a:ext cx="3143250" cy="3571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C" sz="1600" b="1" dirty="0">
                <a:solidFill>
                  <a:schemeClr val="bg1"/>
                </a:solidFill>
                <a:ea typeface="+mn-ea"/>
                <a:cs typeface="+mn-cs"/>
              </a:rPr>
              <a:t>DISEÑO Y PLANEACIÓN</a:t>
            </a:r>
            <a:endParaRPr lang="es-ES" sz="16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0485" name="AutoShape 3"/>
          <p:cNvSpPr>
            <a:spLocks noChangeArrowheads="1"/>
          </p:cNvSpPr>
          <p:nvPr/>
        </p:nvSpPr>
        <p:spPr bwMode="auto">
          <a:xfrm>
            <a:off x="71406" y="1214422"/>
            <a:ext cx="2000250" cy="5214974"/>
          </a:xfrm>
          <a:prstGeom prst="cube">
            <a:avLst>
              <a:gd name="adj" fmla="val 363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C" sz="1600"/>
              <a:t>Seleccionar el diseño apropiado de investigación</a:t>
            </a:r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- Diseño experimental</a:t>
            </a:r>
          </a:p>
          <a:p>
            <a:pPr algn="l">
              <a:buFont typeface="Wingdings" pitchFamily="2" charset="2"/>
              <a:buChar char="§"/>
            </a:pPr>
            <a:r>
              <a:rPr lang="es-EC" sz="1600"/>
              <a:t>  pre-experimental o cuasiexpe-rimental</a:t>
            </a:r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- Diseño no experimental</a:t>
            </a:r>
            <a:endParaRPr lang="es-ES" sz="1600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1357290" y="1214422"/>
            <a:ext cx="2000250" cy="3286148"/>
          </a:xfrm>
          <a:prstGeom prst="cube">
            <a:avLst>
              <a:gd name="adj" fmla="val 363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C" sz="1600"/>
              <a:t>Selección de la muestra:</a:t>
            </a:r>
          </a:p>
          <a:p>
            <a:endParaRPr lang="es-ES" sz="1600"/>
          </a:p>
          <a:p>
            <a:pPr>
              <a:buFont typeface="Wingdings" pitchFamily="2" charset="2"/>
              <a:buChar char="§"/>
            </a:pPr>
            <a:r>
              <a:rPr lang="es-EC" sz="1600"/>
              <a:t>Determinar el universo</a:t>
            </a:r>
          </a:p>
          <a:p>
            <a:pPr>
              <a:buFont typeface="Wingdings" pitchFamily="2" charset="2"/>
              <a:buChar char="§"/>
            </a:pPr>
            <a:endParaRPr lang="es-EC" sz="1600"/>
          </a:p>
          <a:p>
            <a:pPr>
              <a:buFont typeface="Wingdings" pitchFamily="2" charset="2"/>
              <a:buChar char="§"/>
            </a:pPr>
            <a:r>
              <a:rPr lang="es-EC" sz="1600"/>
              <a:t>- Extraer  la muestra</a:t>
            </a:r>
            <a:endParaRPr lang="es-ES" sz="1600"/>
          </a:p>
        </p:txBody>
      </p:sp>
      <p:sp>
        <p:nvSpPr>
          <p:cNvPr id="20487" name="AutoShape 5"/>
          <p:cNvSpPr>
            <a:spLocks noChangeArrowheads="1"/>
          </p:cNvSpPr>
          <p:nvPr/>
        </p:nvSpPr>
        <p:spPr bwMode="auto">
          <a:xfrm>
            <a:off x="2857500" y="1142984"/>
            <a:ext cx="2571750" cy="4929222"/>
          </a:xfrm>
          <a:prstGeom prst="cube">
            <a:avLst>
              <a:gd name="adj" fmla="val 280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C" sz="1600" dirty="0"/>
              <a:t>Métodos, Técnicas e instrumentos de recolección de datos:</a:t>
            </a:r>
            <a:endParaRPr lang="es-ES" sz="1600" dirty="0"/>
          </a:p>
          <a:p>
            <a:r>
              <a:rPr lang="es-EC" sz="1600" dirty="0"/>
              <a:t>Recolección de los datos:</a:t>
            </a:r>
            <a:endParaRPr lang="es-ES" sz="1600" dirty="0"/>
          </a:p>
          <a:p>
            <a:pPr algn="l">
              <a:buFont typeface="Wingdings" pitchFamily="2" charset="2"/>
              <a:buChar char="§"/>
            </a:pPr>
            <a:r>
              <a:rPr lang="es-EC" sz="1600" dirty="0"/>
              <a:t>-Elaborar el instrumento de medición y aplicarlo</a:t>
            </a:r>
            <a:endParaRPr lang="es-ES" sz="1600" dirty="0"/>
          </a:p>
          <a:p>
            <a:pPr algn="l">
              <a:buFont typeface="Wingdings" pitchFamily="2" charset="2"/>
              <a:buChar char="§"/>
            </a:pPr>
            <a:r>
              <a:rPr lang="es-EC" sz="1600" dirty="0"/>
              <a:t>-Calcular validez y confiabilidad del instrumento de medición</a:t>
            </a:r>
            <a:endParaRPr lang="es-ES" sz="1600" dirty="0"/>
          </a:p>
          <a:p>
            <a:pPr algn="l">
              <a:buFont typeface="Wingdings" pitchFamily="2" charset="2"/>
              <a:buChar char="§"/>
            </a:pPr>
            <a:r>
              <a:rPr lang="es-EC" sz="1600" dirty="0"/>
              <a:t>-Codificar los datos</a:t>
            </a:r>
            <a:endParaRPr lang="es-ES" sz="1600" dirty="0"/>
          </a:p>
          <a:p>
            <a:pPr algn="l">
              <a:spcAft>
                <a:spcPts val="1000"/>
              </a:spcAft>
            </a:pPr>
            <a:endParaRPr lang="es-ES" sz="1400" dirty="0"/>
          </a:p>
        </p:txBody>
      </p:sp>
      <p:sp>
        <p:nvSpPr>
          <p:cNvPr id="20488" name="AutoShape 6"/>
          <p:cNvSpPr>
            <a:spLocks noChangeArrowheads="1"/>
          </p:cNvSpPr>
          <p:nvPr/>
        </p:nvSpPr>
        <p:spPr bwMode="auto">
          <a:xfrm>
            <a:off x="4857750" y="1142984"/>
            <a:ext cx="2357438" cy="3500462"/>
          </a:xfrm>
          <a:prstGeom prst="cube">
            <a:avLst>
              <a:gd name="adj" fmla="val 3079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C" sz="1600"/>
              <a:t>Plan de Tabulación, Procesamiento y  Análisis de datos:</a:t>
            </a:r>
          </a:p>
          <a:p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-Plan de tabulación</a:t>
            </a:r>
          </a:p>
          <a:p>
            <a:pPr algn="l">
              <a:buFont typeface="Wingdings" pitchFamily="2" charset="2"/>
              <a:buChar char="§"/>
            </a:pPr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-Plan de análisis</a:t>
            </a:r>
            <a:endParaRPr lang="es-ES" sz="1600"/>
          </a:p>
        </p:txBody>
      </p:sp>
      <p:sp>
        <p:nvSpPr>
          <p:cNvPr id="20489" name="AutoShape 7"/>
          <p:cNvSpPr>
            <a:spLocks noChangeArrowheads="1"/>
          </p:cNvSpPr>
          <p:nvPr/>
        </p:nvSpPr>
        <p:spPr bwMode="auto">
          <a:xfrm>
            <a:off x="6643688" y="1142984"/>
            <a:ext cx="2357437" cy="3286125"/>
          </a:xfrm>
          <a:prstGeom prst="cube">
            <a:avLst>
              <a:gd name="adj" fmla="val 308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C" sz="1600"/>
              <a:t>Protocolo e informe final:</a:t>
            </a:r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Presentar los resultados</a:t>
            </a:r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Elaborar el reporte de investigación</a:t>
            </a:r>
            <a:endParaRPr lang="es-ES" sz="1600"/>
          </a:p>
          <a:p>
            <a:pPr algn="l">
              <a:buFont typeface="Wingdings" pitchFamily="2" charset="2"/>
              <a:buChar char="§"/>
            </a:pPr>
            <a:r>
              <a:rPr lang="es-EC" sz="1600"/>
              <a:t>Presentar el reporte de investigación</a:t>
            </a:r>
            <a:endParaRPr lang="es-ES" sz="1600"/>
          </a:p>
        </p:txBody>
      </p:sp>
      <p:sp>
        <p:nvSpPr>
          <p:cNvPr id="20490" name="10 CuadroTexto"/>
          <p:cNvSpPr txBox="1">
            <a:spLocks noChangeArrowheads="1"/>
          </p:cNvSpPr>
          <p:nvPr/>
        </p:nvSpPr>
        <p:spPr bwMode="auto">
          <a:xfrm>
            <a:off x="3500441" y="1142984"/>
            <a:ext cx="15716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   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           8</a:t>
            </a:r>
            <a:endParaRPr lang="es-EC" sz="1600" b="1" dirty="0"/>
          </a:p>
        </p:txBody>
      </p:sp>
      <p:sp>
        <p:nvSpPr>
          <p:cNvPr id="20491" name="11 CuadroTexto"/>
          <p:cNvSpPr txBox="1">
            <a:spLocks noChangeArrowheads="1"/>
          </p:cNvSpPr>
          <p:nvPr/>
        </p:nvSpPr>
        <p:spPr bwMode="auto">
          <a:xfrm>
            <a:off x="1944677" y="1214422"/>
            <a:ext cx="11985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 7</a:t>
            </a:r>
            <a:endParaRPr lang="es-EC" sz="1600" b="1" dirty="0"/>
          </a:p>
        </p:txBody>
      </p:sp>
      <p:sp>
        <p:nvSpPr>
          <p:cNvPr id="20492" name="12 CuadroTexto"/>
          <p:cNvSpPr txBox="1">
            <a:spLocks noChangeArrowheads="1"/>
          </p:cNvSpPr>
          <p:nvPr/>
        </p:nvSpPr>
        <p:spPr bwMode="auto">
          <a:xfrm>
            <a:off x="571472" y="1214422"/>
            <a:ext cx="11985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0493" name="13 CuadroTexto"/>
          <p:cNvSpPr txBox="1">
            <a:spLocks noChangeArrowheads="1"/>
          </p:cNvSpPr>
          <p:nvPr/>
        </p:nvSpPr>
        <p:spPr bwMode="auto">
          <a:xfrm>
            <a:off x="5572125" y="1142984"/>
            <a:ext cx="1244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   9</a:t>
            </a:r>
            <a:endParaRPr lang="es-EC" sz="1600" b="1" dirty="0"/>
          </a:p>
        </p:txBody>
      </p:sp>
      <p:sp>
        <p:nvSpPr>
          <p:cNvPr id="20494" name="14 CuadroTexto"/>
          <p:cNvSpPr txBox="1">
            <a:spLocks noChangeArrowheads="1"/>
          </p:cNvSpPr>
          <p:nvPr/>
        </p:nvSpPr>
        <p:spPr bwMode="auto">
          <a:xfrm>
            <a:off x="7358063" y="1142984"/>
            <a:ext cx="1244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MOMENTO  </a:t>
            </a:r>
          </a:p>
          <a:p>
            <a:pPr algn="l">
              <a:spcAft>
                <a:spcPts val="1000"/>
              </a:spcAft>
            </a:pPr>
            <a:r>
              <a:rPr lang="es-EC" sz="1600" b="1" dirty="0">
                <a:latin typeface="Calibri" pitchFamily="34" charset="0"/>
              </a:rPr>
              <a:t>10</a:t>
            </a:r>
            <a:endParaRPr lang="es-EC" sz="1600" b="1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500430" y="785794"/>
            <a:ext cx="1785937" cy="3571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RECOPILACIÓN</a:t>
            </a:r>
            <a:endParaRPr lang="es-ES" sz="14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500694" y="785794"/>
            <a:ext cx="1643063" cy="3571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es-EC" sz="1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ANALÍTICA</a:t>
            </a:r>
            <a:endParaRPr lang="es-E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358063" y="785794"/>
            <a:ext cx="1571625" cy="3571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es-EC" sz="1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DIFUSIÓN</a:t>
            </a:r>
            <a:endParaRPr lang="es-E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Rectángulo"/>
          <p:cNvSpPr>
            <a:spLocks noChangeArrowheads="1"/>
          </p:cNvSpPr>
          <p:nvPr/>
        </p:nvSpPr>
        <p:spPr bwMode="auto">
          <a:xfrm>
            <a:off x="357188" y="714356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428625" y="2928934"/>
            <a:ext cx="8253413" cy="3071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2571750" y="714356"/>
            <a:ext cx="603885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9" name="3 CuadroTexto"/>
          <p:cNvSpPr txBox="1">
            <a:spLocks noChangeArrowheads="1"/>
          </p:cNvSpPr>
          <p:nvPr/>
        </p:nvSpPr>
        <p:spPr bwMode="auto">
          <a:xfrm>
            <a:off x="571472" y="1000108"/>
            <a:ext cx="1578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MOMENTO 1</a:t>
            </a:r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643216" y="1016259"/>
            <a:ext cx="600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ea typeface="Times New Roman" pitchFamily="18" charset="0"/>
                <a:cs typeface="+mn-cs"/>
              </a:rPr>
              <a:t>CONCEBIR EL PROBLEMA A INVESTIGAR</a:t>
            </a:r>
            <a:endParaRPr lang="es-ES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57158" y="2143116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1600" i="1" dirty="0">
                <a:cs typeface="Times New Roman" pitchFamily="18" charset="0"/>
              </a:rPr>
              <a:t>“Nada es tan poderoso en este mundo como una idea expresada  en el momento oportuno</a:t>
            </a:r>
            <a:r>
              <a:rPr lang="es-ES" sz="1600" i="1" dirty="0" smtClean="0">
                <a:cs typeface="Times New Roman" pitchFamily="18" charset="0"/>
              </a:rPr>
              <a:t>”  </a:t>
            </a:r>
            <a:r>
              <a:rPr lang="es-ES" sz="1600" b="1" i="1" dirty="0" err="1" smtClean="0">
                <a:cs typeface="Times New Roman" pitchFamily="18" charset="0"/>
              </a:rPr>
              <a:t>Victor</a:t>
            </a:r>
            <a:r>
              <a:rPr lang="es-ES" sz="1600" b="1" i="1" dirty="0" smtClean="0">
                <a:cs typeface="Times New Roman" pitchFamily="18" charset="0"/>
              </a:rPr>
              <a:t> </a:t>
            </a:r>
            <a:r>
              <a:rPr lang="es-ES" sz="1600" b="1" i="1" dirty="0">
                <a:cs typeface="Times New Roman" pitchFamily="18" charset="0"/>
              </a:rPr>
              <a:t>Hugo</a:t>
            </a:r>
            <a:endParaRPr lang="es-ES" sz="1600" dirty="0"/>
          </a:p>
        </p:txBody>
      </p:sp>
      <p:sp>
        <p:nvSpPr>
          <p:cNvPr id="21512" name="10 CuadroTexto"/>
          <p:cNvSpPr txBox="1">
            <a:spLocks noChangeArrowheads="1"/>
          </p:cNvSpPr>
          <p:nvPr/>
        </p:nvSpPr>
        <p:spPr bwMode="auto">
          <a:xfrm>
            <a:off x="2967038" y="5214950"/>
            <a:ext cx="307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4000" dirty="0"/>
              <a:t>IDEA</a:t>
            </a:r>
            <a:endParaRPr lang="es-ES" sz="4000" dirty="0"/>
          </a:p>
        </p:txBody>
      </p:sp>
      <p:pic>
        <p:nvPicPr>
          <p:cNvPr id="21513" name="11 Imagen" descr="E:\IMAGES.TIF\SCI_TECH\OTHER\S_TOT00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2500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t0.gstatic.com/images?q=tbn:ANd9GcQ8sEbtySgs-o95falzMh3g4LQp5SulfhVXiOxbfj4y7WdQJy3-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72143"/>
            <a:ext cx="684549" cy="6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Rectángulo"/>
          <p:cNvSpPr>
            <a:spLocks noChangeArrowheads="1"/>
          </p:cNvSpPr>
          <p:nvPr/>
        </p:nvSpPr>
        <p:spPr bwMode="auto">
          <a:xfrm>
            <a:off x="357188" y="285728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57158" y="1571612"/>
            <a:ext cx="8253412" cy="47149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571750" y="285728"/>
            <a:ext cx="603885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5 CuadroTexto"/>
          <p:cNvSpPr txBox="1">
            <a:spLocks noChangeArrowheads="1"/>
          </p:cNvSpPr>
          <p:nvPr/>
        </p:nvSpPr>
        <p:spPr bwMode="auto">
          <a:xfrm>
            <a:off x="541324" y="500042"/>
            <a:ext cx="1441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MOMENTO 1</a:t>
            </a:r>
            <a:endParaRPr lang="es-ES" b="1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71750" y="559338"/>
            <a:ext cx="600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</a:rPr>
              <a:t>CONCEBIR EL PROBLEMA A INVESTIGAR</a:t>
            </a:r>
            <a:endParaRPr lang="es-E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535" name="8 CuadroTexto"/>
          <p:cNvSpPr txBox="1">
            <a:spLocks noChangeArrowheads="1"/>
          </p:cNvSpPr>
          <p:nvPr/>
        </p:nvSpPr>
        <p:spPr bwMode="auto">
          <a:xfrm>
            <a:off x="428625" y="1774842"/>
            <a:ext cx="82867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latin typeface="Calibri" pitchFamily="34" charset="0"/>
              </a:rPr>
              <a:t>De donde nacen las investigaciones?</a:t>
            </a:r>
          </a:p>
          <a:p>
            <a:pPr algn="just"/>
            <a:endParaRPr lang="es-ES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ideas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Situaciones especiales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problemas  no resueltos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preguntas sin respuestas válidas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experiencias personales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la lectura de documentos diversos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la observación de hechos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De  creencias populares</a:t>
            </a:r>
          </a:p>
          <a:p>
            <a:pPr algn="just"/>
            <a:r>
              <a:rPr lang="es-ES" sz="2400" dirty="0">
                <a:latin typeface="Calibri" pitchFamily="34" charset="0"/>
              </a:rPr>
              <a:t>Etc.</a:t>
            </a:r>
          </a:p>
        </p:txBody>
      </p:sp>
      <p:pic>
        <p:nvPicPr>
          <p:cNvPr id="14338" name="Picture 2" descr="http://3.bp.blogspot.com/_uA3vQSpLuxI/SYMtdmPbkeI/AAAAAAAAAGA/-RGCAE35Kvs/s400/ubicacion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31" y="2348880"/>
            <a:ext cx="2537945" cy="24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/>
          <p:cNvSpPr>
            <a:spLocks noChangeArrowheads="1"/>
          </p:cNvSpPr>
          <p:nvPr/>
        </p:nvSpPr>
        <p:spPr bwMode="auto">
          <a:xfrm>
            <a:off x="357188" y="500042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285720" y="1857392"/>
            <a:ext cx="8253412" cy="4000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71750" y="500042"/>
            <a:ext cx="603885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7" name="4 CuadroTexto"/>
          <p:cNvSpPr txBox="1">
            <a:spLocks noChangeArrowheads="1"/>
          </p:cNvSpPr>
          <p:nvPr/>
        </p:nvSpPr>
        <p:spPr bwMode="auto">
          <a:xfrm>
            <a:off x="612762" y="714356"/>
            <a:ext cx="1578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MOMENTO 1</a:t>
            </a:r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71750" y="801945"/>
            <a:ext cx="600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ea typeface="Times New Roman" pitchFamily="18" charset="0"/>
                <a:cs typeface="+mn-cs"/>
              </a:rPr>
              <a:t>CONCEBIR EL PROBLEMA A INVESTIGAR</a:t>
            </a:r>
            <a:endParaRPr lang="es-ES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3559" name="7 CuadroTexto"/>
          <p:cNvSpPr txBox="1">
            <a:spLocks noChangeArrowheads="1"/>
          </p:cNvSpPr>
          <p:nvPr/>
        </p:nvSpPr>
        <p:spPr bwMode="auto">
          <a:xfrm>
            <a:off x="442913" y="2071678"/>
            <a:ext cx="80724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latin typeface="Calibri" pitchFamily="34" charset="0"/>
              </a:rPr>
              <a:t>Se debe procurar que:</a:t>
            </a:r>
          </a:p>
          <a:p>
            <a:pPr algn="just"/>
            <a:endParaRPr lang="es-ES" sz="2400" b="1" dirty="0">
              <a:latin typeface="Calibr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Lo que usted investiga sea novedoso,  innovador</a:t>
            </a:r>
          </a:p>
          <a:p>
            <a:pPr algn="l">
              <a:buFont typeface="Wingdings" pitchFamily="2" charset="2"/>
              <a:buChar char="§"/>
            </a:pPr>
            <a:endParaRPr lang="es-ES" sz="2400" dirty="0">
              <a:latin typeface="Calibr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La idea inicial sea formalmente estructurada.</a:t>
            </a:r>
          </a:p>
          <a:p>
            <a:pPr algn="l">
              <a:buFont typeface="Wingdings" pitchFamily="2" charset="2"/>
              <a:buChar char="§"/>
            </a:pPr>
            <a:endParaRPr lang="es-ES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Seleccionar la perspectiva principal (enfoque) desde la cual se abordará la idea de investigación (económica, social, cultural, antropológica, médica, psicológica, etc.).</a:t>
            </a:r>
          </a:p>
        </p:txBody>
      </p:sp>
      <p:pic>
        <p:nvPicPr>
          <p:cNvPr id="15362" name="Picture 2" descr="http://1.bp.blogspot.com/_fbLypXjuazE/TN9QYZOM1cI/AAAAAAAAAAQ/TdkLx_IWDeI/s1600/sbPuzz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71678"/>
            <a:ext cx="1064525" cy="98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939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Rectángulo"/>
          <p:cNvSpPr>
            <a:spLocks noChangeArrowheads="1"/>
          </p:cNvSpPr>
          <p:nvPr/>
        </p:nvSpPr>
        <p:spPr bwMode="auto">
          <a:xfrm>
            <a:off x="357188" y="500042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24579" name="2 Marcador de contenido"/>
          <p:cNvSpPr txBox="1">
            <a:spLocks/>
          </p:cNvSpPr>
          <p:nvPr/>
        </p:nvSpPr>
        <p:spPr bwMode="auto">
          <a:xfrm>
            <a:off x="357188" y="1785926"/>
            <a:ext cx="8253412" cy="3786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s-ES" sz="2400" b="1" dirty="0">
                <a:latin typeface="Calibri" pitchFamily="34" charset="0"/>
              </a:rPr>
              <a:t>Investigación previa</a:t>
            </a:r>
          </a:p>
          <a:p>
            <a:endParaRPr lang="es-ES" sz="2400" dirty="0">
              <a:latin typeface="Calibri" pitchFamily="34" charset="0"/>
            </a:endParaRPr>
          </a:p>
          <a:p>
            <a:r>
              <a:rPr lang="es-ES" sz="2400" dirty="0">
                <a:latin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Temas ya investigados, estructurados y formalizados</a:t>
            </a:r>
          </a:p>
          <a:p>
            <a:pPr algn="just">
              <a:buFont typeface="Wingdings" pitchFamily="2" charset="2"/>
              <a:buChar char="§"/>
            </a:pPr>
            <a:endParaRPr lang="es-ES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Temas ya investigados pero menos estructurados y formalizados</a:t>
            </a:r>
          </a:p>
          <a:p>
            <a:pPr algn="just">
              <a:buFont typeface="Wingdings" pitchFamily="2" charset="2"/>
              <a:buChar char="§"/>
            </a:pPr>
            <a:endParaRPr lang="es-ES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Temas poco investigados y poco estructurados</a:t>
            </a:r>
          </a:p>
          <a:p>
            <a:pPr algn="just">
              <a:buFont typeface="Wingdings" pitchFamily="2" charset="2"/>
              <a:buChar char="§"/>
            </a:pPr>
            <a:endParaRPr lang="es-ES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latin typeface="Calibri" pitchFamily="34" charset="0"/>
              </a:rPr>
              <a:t>Temas no investigados.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71750" y="500042"/>
            <a:ext cx="603885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1" name="4 CuadroTexto"/>
          <p:cNvSpPr txBox="1">
            <a:spLocks noChangeArrowheads="1"/>
          </p:cNvSpPr>
          <p:nvPr/>
        </p:nvSpPr>
        <p:spPr bwMode="auto">
          <a:xfrm>
            <a:off x="541324" y="714356"/>
            <a:ext cx="1578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50000"/>
                  </a:schemeClr>
                </a:solidFill>
              </a:rPr>
              <a:t>MOMENTO 1</a:t>
            </a:r>
            <a:endParaRPr lang="es-E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71750" y="801945"/>
            <a:ext cx="600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ea typeface="Times New Roman" pitchFamily="18" charset="0"/>
                <a:cs typeface="+mn-cs"/>
              </a:rPr>
              <a:t>CONCEBIR EL PROBLEMA A INVESTIGAR</a:t>
            </a:r>
            <a:endParaRPr lang="es-ES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6386" name="Picture 2" descr="http://3.bp.blogspot.com/-AVh7uXWKde0/Te7OiEeH4NI/AAAAAAAAAAY/2TjhE8Lfmrs/s1600/Proble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870841" cy="87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51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Contenidos a desarrollar</a:t>
            </a:r>
            <a:endParaRPr lang="es-PA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21014"/>
              </p:ext>
            </p:extLst>
          </p:nvPr>
        </p:nvGraphicFramePr>
        <p:xfrm>
          <a:off x="228600" y="1143002"/>
          <a:ext cx="8610600" cy="51815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10600"/>
              </a:tblGrid>
              <a:tr h="820124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Tema</a:t>
                      </a:r>
                      <a:r>
                        <a:rPr lang="en-US" sz="2800" spc="5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2.</a:t>
                      </a:r>
                      <a:r>
                        <a:rPr lang="en-US" sz="2800" spc="5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Constantes</a:t>
                      </a:r>
                      <a:r>
                        <a:rPr lang="en-US" sz="2800" spc="5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metodológicas</a:t>
                      </a:r>
                      <a:endParaRPr lang="es-P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3456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Objetivo de Aprendiza</a:t>
                      </a:r>
                      <a:r>
                        <a:rPr lang="en-US" sz="1200" spc="10">
                          <a:effectLst/>
                        </a:rPr>
                        <a:t>j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Introducción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Problema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Estructura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Metodológi</a:t>
                      </a:r>
                      <a:r>
                        <a:rPr lang="en-US" sz="1200" spc="5">
                          <a:effectLst/>
                        </a:rPr>
                        <a:t>c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 Necesidad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Usuario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 Creatividad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5431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 Forma – </a:t>
                      </a:r>
                      <a:r>
                        <a:rPr lang="en-US" sz="1200" dirty="0" err="1">
                          <a:effectLst/>
                        </a:rPr>
                        <a:t>Función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Rectángulo"/>
          <p:cNvSpPr>
            <a:spLocks noChangeArrowheads="1"/>
          </p:cNvSpPr>
          <p:nvPr/>
        </p:nvSpPr>
        <p:spPr bwMode="auto">
          <a:xfrm>
            <a:off x="357188" y="714356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107504" y="2857500"/>
            <a:ext cx="7992888" cy="30917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71750" y="720713"/>
            <a:ext cx="603885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5" name="4 CuadroTexto"/>
          <p:cNvSpPr txBox="1">
            <a:spLocks noChangeArrowheads="1"/>
          </p:cNvSpPr>
          <p:nvPr/>
        </p:nvSpPr>
        <p:spPr bwMode="auto">
          <a:xfrm>
            <a:off x="465124" y="928670"/>
            <a:ext cx="2178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/>
              <a:t>MOMENTO 2</a:t>
            </a:r>
            <a:endParaRPr lang="es-ES" b="1" dirty="0"/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857530" y="785794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b="1" dirty="0"/>
              <a:t>PLANTEAR  EL PROBLEMA DE  INVESTIGACIÓN</a:t>
            </a:r>
            <a:endParaRPr lang="es-ES" dirty="0"/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500034" y="1969175"/>
            <a:ext cx="6520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 eaLnBrk="0" hangingPunct="0"/>
            <a:r>
              <a:rPr lang="es-ES" i="1" dirty="0">
                <a:cs typeface="Times New Roman" pitchFamily="18" charset="0"/>
              </a:rPr>
              <a:t>“Antes de sembrar, piensa en la cosecha que tendrás”  </a:t>
            </a:r>
            <a:endParaRPr lang="es-ES" dirty="0">
              <a:cs typeface="Times New Roman" pitchFamily="18" charset="0"/>
            </a:endParaRPr>
          </a:p>
          <a:p>
            <a:pPr indent="449263" algn="just" eaLnBrk="0" hangingPunct="0"/>
            <a:r>
              <a:rPr lang="es-ES" b="1" i="1" dirty="0">
                <a:cs typeface="Times New Roman" pitchFamily="18" charset="0"/>
              </a:rPr>
              <a:t>Stanley Charles</a:t>
            </a:r>
            <a:endParaRPr lang="es-ES" dirty="0"/>
          </a:p>
        </p:txBody>
      </p:sp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179512" y="3286125"/>
            <a:ext cx="7715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¿</a:t>
            </a:r>
            <a:r>
              <a:rPr lang="es-ES" b="1" dirty="0">
                <a:latin typeface="Calibri" pitchFamily="34" charset="0"/>
                <a:cs typeface="Times New Roman" pitchFamily="18" charset="0"/>
              </a:rPr>
              <a:t>Qué es un problema?:</a:t>
            </a:r>
          </a:p>
          <a:p>
            <a:pPr algn="just" eaLnBrk="0" hangingPunct="0"/>
            <a:endParaRPr lang="es-ES" sz="2400" dirty="0">
              <a:latin typeface="Calibri" pitchFamily="34" charset="0"/>
            </a:endParaRPr>
          </a:p>
          <a:p>
            <a:pPr algn="just" eaLnBrk="0" hangingPunct="0"/>
            <a:r>
              <a:rPr lang="es-ES" sz="2400" dirty="0" err="1">
                <a:latin typeface="Calibri" pitchFamily="34" charset="0"/>
                <a:cs typeface="Times New Roman" pitchFamily="18" charset="0"/>
              </a:rPr>
              <a:t>Rovere</a:t>
            </a:r>
            <a:r>
              <a:rPr lang="es-ES" sz="2400" dirty="0">
                <a:latin typeface="Calibri" pitchFamily="34" charset="0"/>
                <a:cs typeface="Times New Roman" pitchFamily="18" charset="0"/>
              </a:rPr>
              <a:t> “un problema es una brecha entre una realidad o un aspecto de la realidad observada y un valor o deseo de cómo debe ser esa realidad para un determinado observador, sea este individual o colectivo” (……).</a:t>
            </a:r>
            <a:endParaRPr lang="es-ES" sz="2400" dirty="0">
              <a:latin typeface="Calibri" pitchFamily="34" charset="0"/>
            </a:endParaRPr>
          </a:p>
        </p:txBody>
      </p:sp>
      <p:pic>
        <p:nvPicPr>
          <p:cNvPr id="17410" name="Picture 2" descr="http://practicauoc.files.wordpress.com/2010/04/no-hay-probl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26416"/>
            <a:ext cx="1478153" cy="1803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41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Rectángulo"/>
          <p:cNvSpPr>
            <a:spLocks noChangeArrowheads="1"/>
          </p:cNvSpPr>
          <p:nvPr/>
        </p:nvSpPr>
        <p:spPr bwMode="auto">
          <a:xfrm>
            <a:off x="357188" y="642918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57188" y="1785926"/>
            <a:ext cx="8501062" cy="414337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71750" y="642918"/>
            <a:ext cx="6286500" cy="99377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9" name="4 CuadroTexto"/>
          <p:cNvSpPr txBox="1">
            <a:spLocks noChangeArrowheads="1"/>
          </p:cNvSpPr>
          <p:nvPr/>
        </p:nvSpPr>
        <p:spPr bwMode="auto">
          <a:xfrm>
            <a:off x="428625" y="928670"/>
            <a:ext cx="210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/>
              <a:t>MOMENTO 2</a:t>
            </a:r>
            <a:endParaRPr lang="es-ES" b="1" dirty="0"/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2571736" y="714356"/>
            <a:ext cx="600075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es-ES" b="1" dirty="0"/>
              <a:t>PLANTEAR  EL PROBLEMA DE  INVESTIGACIÓN</a:t>
            </a:r>
            <a:endParaRPr lang="es-ES" dirty="0"/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500063" y="1785926"/>
            <a:ext cx="814387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 eaLnBrk="0" hangingPunct="0"/>
            <a:r>
              <a:rPr lang="es-ES" sz="2400" b="1" dirty="0">
                <a:latin typeface="Calibri" pitchFamily="34" charset="0"/>
                <a:cs typeface="Times New Roman" pitchFamily="18" charset="0"/>
              </a:rPr>
              <a:t>Elementos:</a:t>
            </a:r>
          </a:p>
          <a:p>
            <a:pPr algn="l" eaLnBrk="0" hangingPunct="0"/>
            <a:endParaRPr lang="es-ES" sz="24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</a:pPr>
            <a:r>
              <a:rPr lang="es-ES" sz="2400" dirty="0">
                <a:latin typeface="Calibri" pitchFamily="34" charset="0"/>
                <a:cs typeface="Times New Roman" pitchFamily="18" charset="0"/>
              </a:rPr>
              <a:t> Objetivos que persigue la investigación, (resolver un problema,  probar una teoría, etc.)</a:t>
            </a:r>
          </a:p>
          <a:p>
            <a:pPr algn="l" eaLnBrk="0" hangingPunct="0">
              <a:buFontTx/>
              <a:buChar char="•"/>
            </a:pPr>
            <a:endParaRPr lang="es-ES" sz="2400" dirty="0">
              <a:latin typeface="Calibri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es-ES" sz="2400" dirty="0">
                <a:latin typeface="Calibri" pitchFamily="34" charset="0"/>
                <a:cs typeface="Times New Roman" pitchFamily="18" charset="0"/>
              </a:rPr>
              <a:t>Las preguntas de investigación: que podrían ser  generales pero precisas. </a:t>
            </a:r>
          </a:p>
          <a:p>
            <a:pPr algn="l" eaLnBrk="0" hangingPunct="0">
              <a:buFontTx/>
              <a:buChar char="•"/>
            </a:pPr>
            <a:endParaRPr lang="es-ES" sz="2400" dirty="0">
              <a:latin typeface="Calibri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es-ES" sz="2400" dirty="0">
                <a:latin typeface="Calibri" pitchFamily="34" charset="0"/>
                <a:cs typeface="Times New Roman" pitchFamily="18" charset="0"/>
              </a:rPr>
              <a:t>Justificación del estudio, es decir el propósito del mismo que debe ser suficientemente fuerte.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26632" name="11 CuadroTexto"/>
          <p:cNvSpPr txBox="1">
            <a:spLocks noChangeArrowheads="1"/>
          </p:cNvSpPr>
          <p:nvPr/>
        </p:nvSpPr>
        <p:spPr bwMode="auto">
          <a:xfrm>
            <a:off x="428596" y="6010295"/>
            <a:ext cx="2865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dirty="0">
                <a:cs typeface="Times New Roman" pitchFamily="18" charset="0"/>
              </a:rPr>
              <a:t>Hernández  </a:t>
            </a:r>
            <a:r>
              <a:rPr lang="es-ES" sz="1200" dirty="0" err="1">
                <a:cs typeface="Times New Roman" pitchFamily="18" charset="0"/>
              </a:rPr>
              <a:t>Sampiere</a:t>
            </a:r>
            <a:r>
              <a:rPr lang="es-ES" sz="1200" dirty="0">
                <a:cs typeface="Times New Roman" pitchFamily="18" charset="0"/>
              </a:rPr>
              <a:t> y coautores (1997)</a:t>
            </a:r>
            <a:r>
              <a:rPr lang="es-ES" sz="1200" baseline="30000" dirty="0">
                <a:cs typeface="Times New Roman" pitchFamily="18" charset="0"/>
                <a:hlinkClick r:id=""/>
              </a:rPr>
              <a:t>[1]</a:t>
            </a:r>
            <a:r>
              <a:rPr lang="es-ES" sz="1200" dirty="0">
                <a:cs typeface="Times New Roman" pitchFamily="18" charset="0"/>
              </a:rPr>
              <a:t>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928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357188" y="500042"/>
            <a:ext cx="2143125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57188" y="1714519"/>
            <a:ext cx="8501062" cy="442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71750" y="500042"/>
            <a:ext cx="6286500" cy="78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3" name="4 CuadroTexto"/>
          <p:cNvSpPr txBox="1">
            <a:spLocks noChangeArrowheads="1"/>
          </p:cNvSpPr>
          <p:nvPr/>
        </p:nvSpPr>
        <p:spPr bwMode="auto">
          <a:xfrm>
            <a:off x="541324" y="642918"/>
            <a:ext cx="2101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/>
              <a:t>MOMENTO 2</a:t>
            </a:r>
            <a:endParaRPr lang="es-ES" b="1" dirty="0"/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2928968" y="500042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b="1" dirty="0"/>
              <a:t>PLANTEAR  EL PROBLEMA DE  INVESTIGACIÓN</a:t>
            </a:r>
            <a:endParaRPr lang="es-ES" dirty="0"/>
          </a:p>
        </p:txBody>
      </p:sp>
      <p:sp>
        <p:nvSpPr>
          <p:cNvPr id="27655" name="11 CuadroTexto"/>
          <p:cNvSpPr txBox="1">
            <a:spLocks noChangeArrowheads="1"/>
          </p:cNvSpPr>
          <p:nvPr/>
        </p:nvSpPr>
        <p:spPr bwMode="auto">
          <a:xfrm>
            <a:off x="512602" y="5895975"/>
            <a:ext cx="169719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>
                <a:ea typeface="Calibri" pitchFamily="34" charset="0"/>
                <a:cs typeface="Times New Roman" pitchFamily="18" charset="0"/>
              </a:rPr>
              <a:t>Pardo de </a:t>
            </a:r>
            <a:r>
              <a:rPr lang="es-ES" sz="1200" dirty="0" err="1">
                <a:ea typeface="Calibri" pitchFamily="34" charset="0"/>
                <a:cs typeface="Times New Roman" pitchFamily="18" charset="0"/>
              </a:rPr>
              <a:t>Velez</a:t>
            </a:r>
            <a:r>
              <a:rPr lang="es-ES" sz="1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200" baseline="30000" dirty="0">
                <a:ea typeface="Calibri" pitchFamily="34" charset="0"/>
                <a:cs typeface="Times New Roman" pitchFamily="18" charset="0"/>
                <a:hlinkClick r:id=""/>
              </a:rPr>
              <a:t>[1]</a:t>
            </a:r>
            <a:r>
              <a:rPr lang="es-ES" sz="1200" dirty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7656" name="Rectangle 1"/>
          <p:cNvSpPr>
            <a:spLocks noChangeArrowheads="1"/>
          </p:cNvSpPr>
          <p:nvPr/>
        </p:nvSpPr>
        <p:spPr bwMode="auto">
          <a:xfrm>
            <a:off x="428596" y="1541397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s-ES" sz="2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Pasos:</a:t>
            </a:r>
          </a:p>
          <a:p>
            <a:pPr algn="just" eaLnBrk="0" hangingPunct="0"/>
            <a:endParaRPr lang="es-ES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s-ES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Tema general , área, fenómeno o situación que necesita ser estudiada</a:t>
            </a:r>
          </a:p>
          <a:p>
            <a:pPr algn="just" eaLnBrk="0" hangingPunct="0">
              <a:buFontTx/>
              <a:buChar char="•"/>
            </a:pPr>
            <a:endParaRPr lang="es-ES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s-ES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Revisión inicial de la literatura sobre el tema escogido</a:t>
            </a:r>
          </a:p>
          <a:p>
            <a:pPr algn="just" eaLnBrk="0" hangingPunct="0">
              <a:buFontTx/>
              <a:buChar char="•"/>
            </a:pPr>
            <a:endParaRPr lang="es-ES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s-ES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Limitar el problema</a:t>
            </a:r>
          </a:p>
          <a:p>
            <a:pPr algn="just" eaLnBrk="0" hangingPunct="0">
              <a:buFontTx/>
              <a:buChar char="•"/>
            </a:pPr>
            <a:endParaRPr lang="es-ES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s-ES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Segunda revisión bibliográfica</a:t>
            </a:r>
          </a:p>
          <a:p>
            <a:pPr algn="just" eaLnBrk="0" hangingPunct="0">
              <a:buFontTx/>
              <a:buChar char="•"/>
            </a:pPr>
            <a:endParaRPr lang="es-ES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s-ES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Enunciar el problema seleccionado</a:t>
            </a:r>
          </a:p>
        </p:txBody>
      </p:sp>
    </p:spTree>
    <p:extLst>
      <p:ext uri="{BB962C8B-B14F-4D97-AF65-F5344CB8AC3E}">
        <p14:creationId xmlns:p14="http://schemas.microsoft.com/office/powerpoint/2010/main" val="12924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Rectángulo"/>
          <p:cNvSpPr>
            <a:spLocks noChangeArrowheads="1"/>
          </p:cNvSpPr>
          <p:nvPr/>
        </p:nvSpPr>
        <p:spPr bwMode="auto">
          <a:xfrm>
            <a:off x="357188" y="714356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285750" y="1928802"/>
            <a:ext cx="8501063" cy="42640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71750" y="714356"/>
            <a:ext cx="628650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7" name="4 CuadroTexto"/>
          <p:cNvSpPr txBox="1">
            <a:spLocks noChangeArrowheads="1"/>
          </p:cNvSpPr>
          <p:nvPr/>
        </p:nvSpPr>
        <p:spPr bwMode="auto">
          <a:xfrm>
            <a:off x="612762" y="1000108"/>
            <a:ext cx="210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/>
              <a:t>MOMENTO 2</a:t>
            </a:r>
            <a:endParaRPr lang="es-ES" b="1" dirty="0"/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571750" y="714356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b="1"/>
              <a:t>PASOS PARA LA FORMULACIÓN DE UN PROBLEMA</a:t>
            </a:r>
            <a:endParaRPr lang="es-ES"/>
          </a:p>
        </p:txBody>
      </p:sp>
      <p:sp>
        <p:nvSpPr>
          <p:cNvPr id="28679" name="11 CuadroTexto"/>
          <p:cNvSpPr txBox="1">
            <a:spLocks noChangeArrowheads="1"/>
          </p:cNvSpPr>
          <p:nvPr/>
        </p:nvSpPr>
        <p:spPr bwMode="auto">
          <a:xfrm>
            <a:off x="357188" y="6276975"/>
            <a:ext cx="2865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dirty="0">
                <a:cs typeface="Times New Roman" pitchFamily="18" charset="0"/>
              </a:rPr>
              <a:t>Hernández  </a:t>
            </a:r>
            <a:r>
              <a:rPr lang="es-ES" sz="1200" dirty="0" err="1">
                <a:cs typeface="Times New Roman" pitchFamily="18" charset="0"/>
              </a:rPr>
              <a:t>Sampiere</a:t>
            </a:r>
            <a:r>
              <a:rPr lang="es-ES" sz="1200" dirty="0">
                <a:cs typeface="Times New Roman" pitchFamily="18" charset="0"/>
              </a:rPr>
              <a:t> y coautores (1997)</a:t>
            </a:r>
            <a:r>
              <a:rPr lang="es-ES" sz="1200" baseline="30000" dirty="0">
                <a:cs typeface="Times New Roman" pitchFamily="18" charset="0"/>
                <a:hlinkClick r:id=""/>
              </a:rPr>
              <a:t>[1]</a:t>
            </a:r>
            <a:r>
              <a:rPr lang="es-ES" sz="1200" dirty="0">
                <a:cs typeface="Times New Roman" pitchFamily="18" charset="0"/>
              </a:rPr>
              <a:t> </a:t>
            </a:r>
            <a:endParaRPr lang="es-ES" sz="12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816"/>
              </p:ext>
            </p:extLst>
          </p:nvPr>
        </p:nvGraphicFramePr>
        <p:xfrm>
          <a:off x="387350" y="1752600"/>
          <a:ext cx="8286808" cy="43037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07363"/>
                <a:gridCol w="5479445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S" sz="2000" b="1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PASOS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s-E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S" sz="2000" b="1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CONTENIDO</a:t>
                      </a:r>
                      <a:endParaRPr lang="es-E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</a:tr>
              <a:tr h="83401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Tema general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Cualquier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actividad de la práctica diaria,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buscar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una activa participación de la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comunidad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Revisión inicial de la literatura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Buscando información actualizada, 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Limitar el problema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Especificar  </a:t>
                      </a: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un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tema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</a:tr>
              <a:tr h="642942">
                <a:tc>
                  <a:txBody>
                    <a:bodyPr/>
                    <a:lstStyle/>
                    <a:p>
                      <a:pPr marL="41910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Segunda revisión bibliográfica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Esta es una revisión más analítica,  precisa,  centrada en el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problema.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</a:tr>
              <a:tr h="759817">
                <a:tc>
                  <a:txBody>
                    <a:bodyPr/>
                    <a:lstStyle/>
                    <a:p>
                      <a:pPr marL="41910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Enunciar el problema seleccionado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Que puede hacerse en forma de pregunta o en forma de enunciado descriptivo</a:t>
                      </a:r>
                      <a:endParaRPr lang="es-E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Rectángulo"/>
          <p:cNvSpPr>
            <a:spLocks noChangeArrowheads="1"/>
          </p:cNvSpPr>
          <p:nvPr/>
        </p:nvSpPr>
        <p:spPr bwMode="auto">
          <a:xfrm>
            <a:off x="357188" y="357166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85720" y="1571612"/>
            <a:ext cx="8572560" cy="428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571750" y="357166"/>
            <a:ext cx="628650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1" name="5 CuadroTexto"/>
          <p:cNvSpPr txBox="1">
            <a:spLocks noChangeArrowheads="1"/>
          </p:cNvSpPr>
          <p:nvPr/>
        </p:nvSpPr>
        <p:spPr bwMode="auto">
          <a:xfrm>
            <a:off x="469886" y="681022"/>
            <a:ext cx="2101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/>
              <a:t>MOMENTO 2</a:t>
            </a:r>
            <a:endParaRPr lang="es-ES" b="1"/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571750" y="571480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b="1" dirty="0"/>
              <a:t>JUSTIFICACIÓN DEL PROBLEMA </a:t>
            </a:r>
            <a:endParaRPr lang="es-ES" dirty="0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714375" y="1682766"/>
            <a:ext cx="79295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es-ES" sz="1600" b="1" dirty="0">
                <a:ea typeface="Calibri" pitchFamily="34" charset="0"/>
                <a:cs typeface="Times New Roman" pitchFamily="18" charset="0"/>
              </a:rPr>
              <a:t>CONVENIENCIA: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  	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PARA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QU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 SIRVE?</a:t>
            </a:r>
          </a:p>
          <a:p>
            <a:pPr algn="l" eaLnBrk="0" hangingPunct="0"/>
            <a:endParaRPr lang="es-ES" sz="1600" dirty="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s-ES" sz="1600" b="1" dirty="0">
                <a:ea typeface="Calibri" pitchFamily="34" charset="0"/>
                <a:cs typeface="Times New Roman" pitchFamily="18" charset="0"/>
              </a:rPr>
              <a:t>RELEVANCIA SOCIAL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  A 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QUI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NES BENEFICIAR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  				           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              EL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ESTUDIO? DE QU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 MODO?</a:t>
            </a:r>
          </a:p>
          <a:p>
            <a:pPr algn="l" eaLnBrk="0" hangingPunct="0"/>
            <a:r>
              <a:rPr lang="es-ES" sz="1600" dirty="0">
                <a:ea typeface="Calibri" pitchFamily="34" charset="0"/>
                <a:cs typeface="Times New Roman" pitchFamily="18" charset="0"/>
              </a:rPr>
              <a:t>	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                         QU</a:t>
            </a:r>
            <a:r>
              <a:rPr lang="es-E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PROYECCI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N SOCIAL TIENE ?.</a:t>
            </a:r>
          </a:p>
          <a:p>
            <a:pPr algn="l" eaLnBrk="0" hangingPunct="0"/>
            <a:endParaRPr lang="es-ES" sz="1600" dirty="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s-ES" sz="1600" b="1" dirty="0">
                <a:ea typeface="Calibri" pitchFamily="34" charset="0"/>
                <a:cs typeface="Times New Roman" pitchFamily="18" charset="0"/>
              </a:rPr>
              <a:t>IMPLICACIONES </a:t>
            </a:r>
            <a:r>
              <a:rPr lang="es-ES" sz="1600" b="1" dirty="0" smtClean="0">
                <a:ea typeface="Calibri" pitchFamily="34" charset="0"/>
                <a:cs typeface="Times New Roman" pitchFamily="18" charset="0"/>
              </a:rPr>
              <a:t>PR</a:t>
            </a:r>
            <a:r>
              <a:rPr lang="es-ES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b="1" dirty="0" smtClean="0">
                <a:ea typeface="Calibri" pitchFamily="34" charset="0"/>
                <a:cs typeface="Times New Roman" pitchFamily="18" charset="0"/>
              </a:rPr>
              <a:t>CTICAS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:     TIENE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UTILIDAD PR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CTICA?</a:t>
            </a:r>
          </a:p>
          <a:p>
            <a:pPr algn="l" eaLnBrk="0" hangingPunct="0"/>
            <a:r>
              <a:rPr lang="es-ES" sz="1600" dirty="0">
                <a:ea typeface="Calibri" pitchFamily="34" charset="0"/>
                <a:cs typeface="Times New Roman" pitchFamily="18" charset="0"/>
              </a:rPr>
              <a:t>			        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AYUDAR</a:t>
            </a:r>
            <a:r>
              <a:rPr lang="es-E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A RESOLVER ALG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Ú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N PROBLEMA?</a:t>
            </a:r>
          </a:p>
          <a:p>
            <a:pPr algn="l" eaLnBrk="0" hangingPunct="0"/>
            <a:endParaRPr lang="es-ES" sz="1600" dirty="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s-ES" sz="1600" b="1" dirty="0">
                <a:ea typeface="Calibri" pitchFamily="34" charset="0"/>
                <a:cs typeface="Times New Roman" pitchFamily="18" charset="0"/>
              </a:rPr>
              <a:t>VALOR TE</a:t>
            </a:r>
            <a:r>
              <a:rPr lang="es-E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1600" b="1" dirty="0">
                <a:ea typeface="Calibri" pitchFamily="34" charset="0"/>
                <a:cs typeface="Times New Roman" pitchFamily="18" charset="0"/>
              </a:rPr>
              <a:t>RICO: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	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QUE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SE ESPERA SABER O CONOCER   				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CON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LOS RESULTADOS OBTENIDOS? .....que 				no se conociera antes?</a:t>
            </a:r>
          </a:p>
          <a:p>
            <a:pPr algn="l" eaLnBrk="0" hangingPunct="0"/>
            <a:endParaRPr lang="es-ES" sz="1600" dirty="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s-ES" sz="1600" b="1" dirty="0">
                <a:ea typeface="Calibri" pitchFamily="34" charset="0"/>
                <a:cs typeface="Times New Roman" pitchFamily="18" charset="0"/>
              </a:rPr>
              <a:t>UTILIDAD METODOL</a:t>
            </a:r>
            <a:r>
              <a:rPr lang="es-E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1600" b="1" dirty="0">
                <a:ea typeface="Calibri" pitchFamily="34" charset="0"/>
                <a:cs typeface="Times New Roman" pitchFamily="18" charset="0"/>
              </a:rPr>
              <a:t>GICA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:  CREAR</a:t>
            </a:r>
            <a:r>
              <a:rPr lang="es-E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UN INSTRUMENTO NUEVO </a:t>
            </a:r>
            <a:r>
              <a:rPr lang="es-ES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				,  PARA 	MEJORAR EL ESTUDIO DE UNA 					POBLACI</a:t>
            </a:r>
            <a:r>
              <a:rPr lang="es-E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1600" dirty="0">
                <a:ea typeface="Calibri" pitchFamily="34" charset="0"/>
                <a:cs typeface="Times New Roman" pitchFamily="18" charset="0"/>
              </a:rPr>
              <a:t>N?.</a:t>
            </a:r>
          </a:p>
        </p:txBody>
      </p:sp>
      <p:pic>
        <p:nvPicPr>
          <p:cNvPr id="18434" name="Picture 2" descr="http://t1.gstatic.com/images?q=tbn:ANd9GcSWoU0R6sCvma-PgmYnBs3bbijjbB0Y5KfvgtXu_q5_nQSAZK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63" y="1569724"/>
            <a:ext cx="1309117" cy="133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044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Rectángulo"/>
          <p:cNvSpPr>
            <a:spLocks noChangeArrowheads="1"/>
          </p:cNvSpPr>
          <p:nvPr/>
        </p:nvSpPr>
        <p:spPr bwMode="auto">
          <a:xfrm>
            <a:off x="342900" y="571480"/>
            <a:ext cx="2143125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179512" y="1571612"/>
            <a:ext cx="8501063" cy="4429129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defRPr/>
            </a:pPr>
            <a:endParaRPr lang="es-EC" sz="3200" i="1" dirty="0">
              <a:ea typeface="+mn-ea"/>
              <a:cs typeface="+mn-cs"/>
            </a:endParaRPr>
          </a:p>
          <a:p>
            <a:pPr algn="l">
              <a:defRPr/>
            </a:pPr>
            <a:endParaRPr lang="es-ES" sz="3200" b="1" i="1" dirty="0">
              <a:ea typeface="+mn-ea"/>
              <a:cs typeface="+mn-cs"/>
            </a:endParaRPr>
          </a:p>
          <a:p>
            <a:pPr algn="l">
              <a:defRPr/>
            </a:pPr>
            <a:r>
              <a:rPr lang="es-ES" sz="3200" i="1" dirty="0">
                <a:ea typeface="+mn-ea"/>
                <a:cs typeface="+mn-cs"/>
              </a:rPr>
              <a:t> </a:t>
            </a:r>
            <a:endParaRPr lang="es-ES" sz="3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57463" y="577837"/>
            <a:ext cx="6286500" cy="993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FORMULACIÓN DE OBJETIVOS</a:t>
            </a:r>
            <a:endParaRPr lang="es-ES" sz="32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5" name="4 CuadroTexto"/>
          <p:cNvSpPr txBox="1">
            <a:spLocks noChangeArrowheads="1"/>
          </p:cNvSpPr>
          <p:nvPr/>
        </p:nvSpPr>
        <p:spPr bwMode="auto">
          <a:xfrm>
            <a:off x="469886" y="895335"/>
            <a:ext cx="210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dirty="0"/>
              <a:t>MOMENTO 2</a:t>
            </a:r>
            <a:endParaRPr lang="es-ES" b="1" dirty="0"/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30201" y="1844824"/>
            <a:ext cx="8058224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/>
            <a:r>
              <a:rPr lang="es-ES" sz="2400" b="1" dirty="0" smtClean="0">
                <a:latin typeface="Calibri" pitchFamily="34" charset="0"/>
                <a:cs typeface="Times New Roman" pitchFamily="18" charset="0"/>
              </a:rPr>
              <a:t>PROPÓSITO </a:t>
            </a:r>
            <a:r>
              <a:rPr lang="es-ES" sz="24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s-ES" sz="2400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" sz="2400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2400" dirty="0">
                <a:latin typeface="Calibri" pitchFamily="34" charset="0"/>
                <a:cs typeface="Times New Roman" pitchFamily="18" charset="0"/>
              </a:rPr>
              <a:t>Se utiliza  como un enunciado general que sintetiza la totalidad que se pretende alcanzar con sus partes o componentes esenciales, mientras que  </a:t>
            </a:r>
          </a:p>
          <a:p>
            <a:pPr algn="just" eaLnBrk="0" hangingPunct="0"/>
            <a:endParaRPr lang="es-ES" sz="2400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2400" b="1" dirty="0">
                <a:latin typeface="Calibri" pitchFamily="34" charset="0"/>
                <a:cs typeface="Times New Roman" pitchFamily="18" charset="0"/>
              </a:rPr>
              <a:t>OBJETIVO</a:t>
            </a:r>
            <a:r>
              <a:rPr lang="es-ES" sz="2400" dirty="0">
                <a:latin typeface="Calibri" pitchFamily="34" charset="0"/>
                <a:cs typeface="Times New Roman" pitchFamily="18" charset="0"/>
              </a:rPr>
              <a:t>  </a:t>
            </a:r>
          </a:p>
          <a:p>
            <a:pPr algn="just" eaLnBrk="0" hangingPunct="0"/>
            <a:endParaRPr lang="es-ES" sz="2400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2400" dirty="0">
                <a:latin typeface="Calibri" pitchFamily="34" charset="0"/>
                <a:cs typeface="Times New Roman" pitchFamily="18" charset="0"/>
              </a:rPr>
              <a:t>Expresa algo observable (directa o indirectamente) y factible de medir.</a:t>
            </a:r>
          </a:p>
          <a:p>
            <a:pPr algn="just" eaLnBrk="0" hangingPunct="0"/>
            <a:endParaRPr lang="es-ES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268069"/>
            <a:ext cx="350046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3600" b="1" dirty="0" smtClean="0">
                <a:latin typeface="Calibri" pitchFamily="34" charset="0"/>
              </a:rPr>
              <a:t>ORIENTACIONES</a:t>
            </a:r>
            <a:endParaRPr lang="es-ES" sz="3600" b="1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1643050"/>
            <a:ext cx="785818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Formar equipos de trabajo (2 Integrantes)</a:t>
            </a:r>
          </a:p>
          <a:p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2.Detección de un problema </a:t>
            </a:r>
          </a:p>
          <a:p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3.Delimitación del problema</a:t>
            </a:r>
          </a:p>
          <a:p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4.Posibles soluciones</a:t>
            </a:r>
          </a:p>
          <a:p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5. </a:t>
            </a:r>
            <a:r>
              <a:rPr lang="es-NI" sz="3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lección de una solución</a:t>
            </a:r>
          </a:p>
          <a:p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6. Redacción del tema de investigación</a:t>
            </a:r>
          </a:p>
          <a:p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7. Delimitación del tema</a:t>
            </a:r>
          </a:p>
          <a:p>
            <a:pPr marL="342900" indent="-342900"/>
            <a:endParaRPr lang="es-NI" sz="3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NI" sz="3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Entrega el próximo día de clases.</a:t>
            </a:r>
            <a:endParaRPr lang="es-ES" sz="3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 descr="http://t1.gstatic.com/images?q=tbn:ANd9GcSWoU0R6sCvma-PgmYnBs3bbijjbB0Y5KfvgtXu_q5_nQSAZK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45" y="2398594"/>
            <a:ext cx="1309117" cy="133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28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633412"/>
          </a:xfrm>
        </p:spPr>
        <p:txBody>
          <a:bodyPr/>
          <a:lstStyle/>
          <a:p>
            <a:pPr algn="ctr">
              <a:defRPr/>
            </a:pPr>
            <a:r>
              <a:rPr lang="es-E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DE INVESTIGACIÓN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214937"/>
          </a:xfrm>
        </p:spPr>
        <p:txBody>
          <a:bodyPr/>
          <a:lstStyle/>
          <a:p>
            <a:pPr algn="just">
              <a:defRPr/>
            </a:pPr>
            <a:endParaRPr lang="es-ES_tradnl" sz="2400" b="0" kern="1200" dirty="0" smtClean="0">
              <a:latin typeface="Arial" charset="0"/>
            </a:endParaRPr>
          </a:p>
          <a:p>
            <a:pPr algn="just">
              <a:defRPr/>
            </a:pP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Forme </a:t>
            </a: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su equipo de trabajo 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(2 </a:t>
            </a: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estudiantes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s-ES_tradnl" b="0" kern="1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algn="just">
              <a:defRPr/>
            </a:pP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Realizar un ensayo sobre la historia de la 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Investigación y </a:t>
            </a: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Áreas de 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aplicación.</a:t>
            </a:r>
          </a:p>
          <a:p>
            <a:pPr marL="0" indent="0" algn="just">
              <a:buNone/>
              <a:defRPr/>
            </a:pPr>
            <a:endParaRPr lang="es-ES" b="0" kern="1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algn="just">
              <a:defRPr/>
            </a:pP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I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mportancia </a:t>
            </a: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de la 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metodología de la investigación en su </a:t>
            </a:r>
            <a:r>
              <a:rPr lang="es-ES_tradnl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carrera. (Entregar impreso</a:t>
            </a:r>
            <a:r>
              <a:rPr lang="es-ES_tradnl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s-ES_tradnl" b="0" kern="1200" dirty="0">
              <a:latin typeface="Arial" charset="0"/>
            </a:endParaRPr>
          </a:p>
          <a:p>
            <a:pPr lvl="2">
              <a:buFont typeface="Wingdings" pitchFamily="2" charset="2"/>
              <a:buNone/>
              <a:defRPr/>
            </a:pPr>
            <a:endParaRPr lang="es-ES" dirty="0" smtClean="0"/>
          </a:p>
        </p:txBody>
      </p:sp>
      <p:grpSp>
        <p:nvGrpSpPr>
          <p:cNvPr id="28678" name="3 Grupo"/>
          <p:cNvGrpSpPr>
            <a:grpSpLocks/>
          </p:cNvGrpSpPr>
          <p:nvPr/>
        </p:nvGrpSpPr>
        <p:grpSpPr bwMode="auto">
          <a:xfrm>
            <a:off x="71438" y="6519863"/>
            <a:ext cx="4000500" cy="338137"/>
            <a:chOff x="71438" y="6519886"/>
            <a:chExt cx="4000500" cy="338138"/>
          </a:xfrm>
        </p:grpSpPr>
        <p:sp>
          <p:nvSpPr>
            <p:cNvPr id="28679" name="6 CuadroTexto"/>
            <p:cNvSpPr txBox="1">
              <a:spLocks noChangeArrowheads="1"/>
            </p:cNvSpPr>
            <p:nvPr/>
          </p:nvSpPr>
          <p:spPr bwMode="auto">
            <a:xfrm>
              <a:off x="1000125" y="6519886"/>
              <a:ext cx="30718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</a:rPr>
                <a:t>Alba V. Díaz Corrales</a:t>
              </a:r>
            </a:p>
          </p:txBody>
        </p:sp>
        <p:pic>
          <p:nvPicPr>
            <p:cNvPr id="28680" name="6 Imagen" descr="LOGO 2 UNI 2008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55237"/>
              <a:ext cx="428596" cy="26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633412"/>
          </a:xfrm>
        </p:spPr>
        <p:txBody>
          <a:bodyPr/>
          <a:lstStyle/>
          <a:p>
            <a:pPr algn="ctr">
              <a:defRPr/>
            </a:pPr>
            <a:r>
              <a:rPr lang="es-E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 DE INVESTIGACIÓN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285750" y="692150"/>
            <a:ext cx="8643938" cy="55514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s-ES_tradnl" sz="2400" b="0" kern="1200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_tradnl" sz="2400" b="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Para el próximo día investigar, </a:t>
            </a:r>
            <a:r>
              <a:rPr lang="es-ES_tradnl" sz="2400" b="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conceptos, ejemplos, unidades de medida,  ecuaciones.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_tradnl" sz="2400" b="0" kern="1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_tradnl" sz="2400" kern="12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En </a:t>
            </a:r>
            <a:r>
              <a:rPr lang="es-ES_tradnl" sz="2400" kern="1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su cuaderno lo siguiente: </a:t>
            </a:r>
            <a:endParaRPr lang="es-ES_tradnl" sz="2400" kern="12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s-ES_tradnl" sz="2400" kern="1200" dirty="0">
              <a:latin typeface="Arial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Investigación </a:t>
            </a: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científica y sus 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componentes. Tipos de investigación.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Importancia de la investigación en la sociedad.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Origen de las investigaciones.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Fuentes de investigación 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Métodos de  investigación  en la sociedad 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  <a:defRPr/>
            </a:pPr>
            <a:endParaRPr lang="es-ES" sz="2400" b="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_tradnl" sz="2400" b="0" kern="12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2" descr="http://www.monografias.com/trabajos26/liderazgo-y-equipo/ES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427" y="1746138"/>
            <a:ext cx="2336573" cy="145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702" name="3 Grupo"/>
          <p:cNvGrpSpPr>
            <a:grpSpLocks/>
          </p:cNvGrpSpPr>
          <p:nvPr/>
        </p:nvGrpSpPr>
        <p:grpSpPr bwMode="auto">
          <a:xfrm>
            <a:off x="71438" y="6519863"/>
            <a:ext cx="4000500" cy="338137"/>
            <a:chOff x="71438" y="6519886"/>
            <a:chExt cx="4000500" cy="338138"/>
          </a:xfrm>
        </p:grpSpPr>
        <p:sp>
          <p:nvSpPr>
            <p:cNvPr id="29703" name="6 CuadroTexto"/>
            <p:cNvSpPr txBox="1">
              <a:spLocks noChangeArrowheads="1"/>
            </p:cNvSpPr>
            <p:nvPr/>
          </p:nvSpPr>
          <p:spPr bwMode="auto">
            <a:xfrm>
              <a:off x="1000125" y="6519886"/>
              <a:ext cx="30718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</a:rPr>
                <a:t>Alba V. Díaz Corrales</a:t>
              </a:r>
            </a:p>
          </p:txBody>
        </p:sp>
        <p:pic>
          <p:nvPicPr>
            <p:cNvPr id="29704" name="6 Imagen" descr="LOGO 2 UNI 2008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55237"/>
              <a:ext cx="428596" cy="26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311779">
            <a:off x="533203" y="2373186"/>
            <a:ext cx="6972376" cy="1320800"/>
          </a:xfrm>
        </p:spPr>
        <p:txBody>
          <a:bodyPr>
            <a:noAutofit/>
          </a:bodyPr>
          <a:lstStyle/>
          <a:p>
            <a:r>
              <a:rPr lang="en-US" sz="9600" dirty="0" smtClean="0"/>
              <a:t>GRACIAS…</a:t>
            </a:r>
            <a:endParaRPr lang="es-PA" sz="9600" dirty="0"/>
          </a:p>
        </p:txBody>
      </p:sp>
    </p:spTree>
    <p:extLst>
      <p:ext uri="{BB962C8B-B14F-4D97-AF65-F5344CB8AC3E}">
        <p14:creationId xmlns:p14="http://schemas.microsoft.com/office/powerpoint/2010/main" val="243497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Contenidos a desarrollar</a:t>
            </a:r>
            <a:endParaRPr lang="es-PA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8829"/>
              </p:ext>
            </p:extLst>
          </p:nvPr>
        </p:nvGraphicFramePr>
        <p:xfrm>
          <a:off x="304800" y="1143001"/>
          <a:ext cx="8534400" cy="502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34400"/>
              </a:tblGrid>
              <a:tr h="724694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PA" sz="6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Tema 3. Metodología general del diseño </a:t>
                      </a:r>
                      <a:endParaRPr lang="es-P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0218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Objetivo de Aprendiza</a:t>
                      </a:r>
                      <a:r>
                        <a:rPr lang="en-US" sz="1200" spc="10">
                          <a:effectLst/>
                        </a:rPr>
                        <a:t>j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Introducción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Definición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y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objetivos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3.1.1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Objetivos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investigación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acción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3.1.2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Objetivos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para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investigación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de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diseño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3.1.3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Objetivos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investigaciones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descriptivas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3.1.4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Objetivos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investigaciones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experi</a:t>
                      </a:r>
                      <a:r>
                        <a:rPr lang="en-US" sz="1200" spc="10" dirty="0" err="1">
                          <a:effectLst/>
                        </a:rPr>
                        <a:t>m</a:t>
                      </a:r>
                      <a:r>
                        <a:rPr lang="en-US" sz="1200" dirty="0" err="1">
                          <a:effectLst/>
                        </a:rPr>
                        <a:t>entales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762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3.1.5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Objetivos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investigaciones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Explicativas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0533"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3.1.6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Objetivos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para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inves</a:t>
                      </a:r>
                      <a:r>
                        <a:rPr lang="en-US" sz="1200" spc="5" dirty="0" err="1">
                          <a:effectLst/>
                        </a:rPr>
                        <a:t>t</a:t>
                      </a:r>
                      <a:r>
                        <a:rPr lang="en-US" sz="1200" dirty="0" err="1">
                          <a:effectLst/>
                        </a:rPr>
                        <a:t>igaciones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exploratorias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Contenidos a desarrollar</a:t>
            </a:r>
            <a:endParaRPr lang="es-PA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44792"/>
              </p:ext>
            </p:extLst>
          </p:nvPr>
        </p:nvGraphicFramePr>
        <p:xfrm>
          <a:off x="304800" y="1219199"/>
          <a:ext cx="8534400" cy="4953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34400"/>
              </a:tblGrid>
              <a:tr h="894638">
                <a:tc>
                  <a:txBody>
                    <a:bodyPr/>
                    <a:lstStyle/>
                    <a:p>
                      <a:pPr marL="25400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3.1.7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Objetivo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para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inves</a:t>
                      </a:r>
                      <a:r>
                        <a:rPr lang="en-US" sz="1200" spc="5">
                          <a:effectLst/>
                        </a:rPr>
                        <a:t>t</a:t>
                      </a:r>
                      <a:r>
                        <a:rPr lang="en-US" sz="1200">
                          <a:effectLst/>
                        </a:rPr>
                        <a:t>igaciones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participativas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9722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 Planteamiento del problema.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9722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 Planeación y organización.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9722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 Investigación y de</a:t>
                      </a:r>
                      <a:r>
                        <a:rPr lang="en-US" sz="1200" spc="5">
                          <a:effectLst/>
                        </a:rPr>
                        <a:t>s</a:t>
                      </a:r>
                      <a:r>
                        <a:rPr lang="en-US" sz="1200">
                          <a:effectLst/>
                        </a:rPr>
                        <a:t>arrollo.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99474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3.5 Recopilación, procesamiento y análi</a:t>
                      </a:r>
                      <a:r>
                        <a:rPr lang="es-PA" sz="1200" spc="5">
                          <a:effectLst/>
                        </a:rPr>
                        <a:t>s</a:t>
                      </a:r>
                      <a:r>
                        <a:rPr lang="es-PA" sz="1200">
                          <a:effectLst/>
                        </a:rPr>
                        <a:t>is de información.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9722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3.6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Evaluación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de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resultados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del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proyecto.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Contenidos a desarrollar</a:t>
            </a:r>
            <a:endParaRPr lang="es-PA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60271"/>
              </p:ext>
            </p:extLst>
          </p:nvPr>
        </p:nvGraphicFramePr>
        <p:xfrm>
          <a:off x="304800" y="1143000"/>
          <a:ext cx="8534400" cy="54050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34400"/>
              </a:tblGrid>
              <a:tr h="7061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PA" sz="6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Tema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4.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Diferentes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Me</a:t>
                      </a:r>
                      <a:r>
                        <a:rPr lang="es-PA" sz="2800" spc="-5" dirty="0">
                          <a:effectLst/>
                        </a:rPr>
                        <a:t>t</a:t>
                      </a:r>
                      <a:r>
                        <a:rPr lang="es-PA" sz="2800" dirty="0">
                          <a:effectLst/>
                        </a:rPr>
                        <a:t>odologías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aplicadas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al</a:t>
                      </a:r>
                      <a:r>
                        <a:rPr lang="es-PA" sz="2800" spc="5" dirty="0">
                          <a:effectLst/>
                        </a:rPr>
                        <a:t> </a:t>
                      </a:r>
                      <a:r>
                        <a:rPr lang="es-PA" sz="2800" dirty="0">
                          <a:effectLst/>
                        </a:rPr>
                        <a:t>diseño</a:t>
                      </a:r>
                      <a:endParaRPr lang="es-P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7961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Objetivo de Aprendiza</a:t>
                      </a:r>
                      <a:r>
                        <a:rPr lang="en-US" sz="1200" spc="10">
                          <a:effectLst/>
                        </a:rPr>
                        <a:t>j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7961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Introducción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84871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4.1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Metodología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de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Diseño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propue</a:t>
                      </a:r>
                      <a:r>
                        <a:rPr lang="es-PA" sz="1200" spc="5" dirty="0">
                          <a:effectLst/>
                        </a:rPr>
                        <a:t>s</a:t>
                      </a:r>
                      <a:r>
                        <a:rPr lang="es-PA" sz="1200" dirty="0">
                          <a:effectLst/>
                        </a:rPr>
                        <a:t>ta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por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 err="1">
                          <a:effectLst/>
                        </a:rPr>
                        <a:t>Chistopher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Jones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84871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4.2 Metodología de Diseño prop</a:t>
                      </a:r>
                      <a:r>
                        <a:rPr lang="es-PA" sz="1200" spc="15">
                          <a:effectLst/>
                        </a:rPr>
                        <a:t>u</a:t>
                      </a:r>
                      <a:r>
                        <a:rPr lang="es-PA" sz="1200">
                          <a:effectLst/>
                        </a:rPr>
                        <a:t>esta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por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Morris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Asinow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84871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4.3 Metodología de Diseño prop</a:t>
                      </a:r>
                      <a:r>
                        <a:rPr lang="es-PA" sz="1200" spc="15">
                          <a:effectLst/>
                        </a:rPr>
                        <a:t>u</a:t>
                      </a:r>
                      <a:r>
                        <a:rPr lang="es-PA" sz="1200">
                          <a:effectLst/>
                        </a:rPr>
                        <a:t>esta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por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Bruce</a:t>
                      </a:r>
                      <a:r>
                        <a:rPr lang="es-PA" sz="1200" spc="5">
                          <a:effectLst/>
                        </a:rPr>
                        <a:t> </a:t>
                      </a:r>
                      <a:r>
                        <a:rPr lang="es-PA" sz="1200">
                          <a:effectLst/>
                        </a:rPr>
                        <a:t>Archer</a:t>
                      </a:r>
                      <a:endParaRPr lang="es-P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84871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4.4 Metodología de Diseño p</a:t>
                      </a:r>
                      <a:r>
                        <a:rPr lang="es-PA" sz="1200" spc="10" dirty="0">
                          <a:effectLst/>
                        </a:rPr>
                        <a:t>r</a:t>
                      </a:r>
                      <a:r>
                        <a:rPr lang="es-PA" sz="1200" dirty="0">
                          <a:effectLst/>
                        </a:rPr>
                        <a:t>opuesta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por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>
                          <a:effectLst/>
                        </a:rPr>
                        <a:t>Bruno</a:t>
                      </a:r>
                      <a:r>
                        <a:rPr lang="es-PA" sz="1200" spc="5" dirty="0">
                          <a:effectLst/>
                        </a:rPr>
                        <a:t> </a:t>
                      </a:r>
                      <a:r>
                        <a:rPr lang="es-PA" sz="1200" dirty="0" err="1">
                          <a:effectLst/>
                        </a:rPr>
                        <a:t>Munari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28600" y="204300"/>
            <a:ext cx="6781801" cy="1320800"/>
          </a:xfrm>
        </p:spPr>
        <p:txBody>
          <a:bodyPr/>
          <a:lstStyle/>
          <a:p>
            <a:r>
              <a:rPr lang="es-ES" b="1" dirty="0" smtClean="0"/>
              <a:t>Investigación en el diseño.</a:t>
            </a:r>
            <a:endParaRPr lang="es-ES" b="1" dirty="0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500063" y="1338263"/>
            <a:ext cx="8318500" cy="51149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s-ES_tradnl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_tradnl" kern="1200" dirty="0">
                <a:latin typeface="Arial" charset="0"/>
              </a:rPr>
              <a:t>Recordar Reglamento y Normas a cumplir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_tradnl" kern="1200" dirty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ES_tradnl" kern="1200" dirty="0" smtClean="0">
                <a:latin typeface="Arial" charset="0"/>
              </a:rPr>
              <a:t>A</a:t>
            </a:r>
            <a:r>
              <a:rPr lang="es-ES_tradnl" kern="1200" dirty="0" smtClean="0">
                <a:latin typeface="Arial" charset="0"/>
              </a:rPr>
              <a:t>sistencia (10 </a:t>
            </a:r>
            <a:r>
              <a:rPr lang="es-ES_tradnl" kern="1200" dirty="0">
                <a:latin typeface="Arial" charset="0"/>
              </a:rPr>
              <a:t>% ) </a:t>
            </a:r>
            <a:endParaRPr lang="es-ES_tradnl" kern="1200" dirty="0" smtClean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ES_tradnl" kern="1200" dirty="0" smtClean="0">
                <a:latin typeface="Arial" charset="0"/>
              </a:rPr>
              <a:t>      </a:t>
            </a:r>
            <a:endParaRPr lang="es-ES_tradnl" kern="1200" dirty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ES_tradnl" kern="1200" dirty="0" smtClean="0">
                <a:latin typeface="Arial" charset="0"/>
              </a:rPr>
              <a:t>Talleres</a:t>
            </a:r>
            <a:r>
              <a:rPr lang="es-ES_tradnl" kern="1200" dirty="0">
                <a:latin typeface="Arial" charset="0"/>
              </a:rPr>
              <a:t> </a:t>
            </a:r>
            <a:r>
              <a:rPr lang="es-ES_tradnl" kern="1200" dirty="0" smtClean="0">
                <a:latin typeface="Arial" charset="0"/>
              </a:rPr>
              <a:t>     </a:t>
            </a:r>
            <a:r>
              <a:rPr lang="es-ES_tradnl" kern="1200" dirty="0" smtClean="0">
                <a:latin typeface="Arial" charset="0"/>
              </a:rPr>
              <a:t>(40 </a:t>
            </a:r>
            <a:r>
              <a:rPr lang="es-ES_tradnl" kern="1200" dirty="0">
                <a:latin typeface="Arial" charset="0"/>
              </a:rPr>
              <a:t>% </a:t>
            </a:r>
            <a:r>
              <a:rPr lang="es-ES_tradnl" kern="1200" dirty="0" smtClean="0">
                <a:latin typeface="Arial" charset="0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kern="1200" dirty="0" smtClean="0">
                <a:latin typeface="Arial" charset="0"/>
              </a:rPr>
              <a:t> </a:t>
            </a:r>
            <a:endParaRPr lang="es-ES_tradnl" kern="1200" dirty="0" smtClean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ES_tradnl" kern="1200" dirty="0" smtClean="0">
                <a:latin typeface="Arial" charset="0"/>
              </a:rPr>
              <a:t>Parciales    (10 %)</a:t>
            </a:r>
          </a:p>
          <a:p>
            <a:pPr>
              <a:buFont typeface="Wingdings" pitchFamily="2" charset="2"/>
              <a:buNone/>
              <a:defRPr/>
            </a:pPr>
            <a:endParaRPr lang="es-ES_tradnl" kern="1200" dirty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ES_tradnl" kern="1200" dirty="0" smtClean="0">
                <a:latin typeface="Arial" charset="0"/>
              </a:rPr>
              <a:t>Semestral   (40 %)</a:t>
            </a:r>
            <a:endParaRPr lang="es-ES_tradnl" kern="1200" dirty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ES_tradnl" dirty="0" smtClean="0"/>
          </a:p>
          <a:p>
            <a:pPr>
              <a:buFont typeface="Wingdings" pitchFamily="2" charset="2"/>
              <a:buNone/>
              <a:defRPr/>
            </a:pPr>
            <a:endParaRPr lang="es-ES" dirty="0" smtClean="0"/>
          </a:p>
        </p:txBody>
      </p:sp>
      <p:pic>
        <p:nvPicPr>
          <p:cNvPr id="6149" name="Picture 6" descr="http://4.bp.blogspot.com/-Bf59SA__qlI/TehTMkKrtWI/AAAAAAAAACI/Q6v8dKP6u4g/s320/trabajo-en-equipo-finca-rio-murtiga_A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37" y="2514600"/>
            <a:ext cx="3752850" cy="37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Objetivos de la Asignatura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357186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500430" y="4699835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3643306" y="513873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325007" y="1328737"/>
            <a:ext cx="557216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3428992" y="181450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38451" y="1322379"/>
            <a:ext cx="460365" cy="131763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38451" y="3021013"/>
            <a:ext cx="590541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1" y="4724400"/>
            <a:ext cx="752467" cy="126999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3786182" y="1600200"/>
            <a:ext cx="478634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Identifican componentes metodológicos de la investigación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3929059" y="3071810"/>
            <a:ext cx="500066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s-ES_tradnl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Aplican </a:t>
            </a:r>
            <a:r>
              <a:rPr lang="es-ES_tradnl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sus conocimientos en la elaboración </a:t>
            </a:r>
            <a:r>
              <a:rPr lang="es-ES_tradnl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de protocolos.</a:t>
            </a:r>
          </a:p>
          <a:p>
            <a:pPr algn="just" eaLnBrk="0" hangingPunct="0"/>
            <a:r>
              <a:rPr lang="es-ES_tradnl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Reconocen la importancia de la investigación en el proceso de aprender a aprender</a:t>
            </a: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algn="just" eaLnBrk="0" hangingPunct="0"/>
            <a:endParaRPr lang="en-US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043330" y="4696361"/>
            <a:ext cx="464347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s-ES_tradnl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Aplican técnicas de redacción para informes y artículos científicos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just" eaLnBrk="0" hangingPunct="0"/>
            <a:r>
              <a:rPr lang="es-ES_tradnl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Relacionan sus conocimientos previos con la presente asignatura</a:t>
            </a:r>
            <a:r>
              <a:rPr lang="es-ES_tradnl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407988" y="3348038"/>
            <a:ext cx="15732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/>
              <a:t>Objetivos</a:t>
            </a:r>
            <a:endParaRPr lang="en-US" sz="2000" b="1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806700" y="168910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6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61368" y="228600"/>
            <a:ext cx="7772401" cy="1320800"/>
          </a:xfrm>
        </p:spPr>
        <p:txBody>
          <a:bodyPr/>
          <a:lstStyle/>
          <a:p>
            <a:r>
              <a:rPr lang="es-NI" b="1" dirty="0" smtClean="0"/>
              <a:t>ESTRATEGIAS DE APRENDIZAJE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611188" y="1076325"/>
            <a:ext cx="80645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NI" dirty="0" smtClean="0">
                <a:latin typeface="Arial" pitchFamily="34" charset="0"/>
                <a:cs typeface="Arial" pitchFamily="34" charset="0"/>
              </a:rPr>
              <a:t>Las estrategias de aprendizaje utilizadas de Elaboración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s-NI" sz="11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Preguntas en el aula de clases</a:t>
            </a:r>
            <a:endParaRPr lang="es-NI" sz="2400" b="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Toma de notas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>
                <a:latin typeface="Arial" pitchFamily="34" charset="0"/>
                <a:cs typeface="Arial" pitchFamily="34" charset="0"/>
              </a:rPr>
              <a:t>R</a:t>
            </a: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ealiza pregunta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Investigación de campo</a:t>
            </a:r>
            <a:endParaRPr lang="es-NI" sz="24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>
                <a:latin typeface="Arial" pitchFamily="34" charset="0"/>
                <a:cs typeface="Arial" pitchFamily="34" charset="0"/>
              </a:rPr>
              <a:t>A</a:t>
            </a: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nálisis de información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s-NI" sz="2400" b="0" dirty="0" smtClean="0">
                <a:latin typeface="Arial" pitchFamily="34" charset="0"/>
                <a:cs typeface="Arial" pitchFamily="34" charset="0"/>
              </a:rPr>
              <a:t>Visita a Empresas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s-NI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2038</Words>
  <Application>Microsoft Office PowerPoint</Application>
  <PresentationFormat>Presentación en pantalla (4:3)</PresentationFormat>
  <Paragraphs>477</Paragraphs>
  <Slides>39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 Unicode MS</vt:lpstr>
      <vt:lpstr>Arial</vt:lpstr>
      <vt:lpstr>Calibri</vt:lpstr>
      <vt:lpstr>Times New Roman</vt:lpstr>
      <vt:lpstr>Trebuchet MS</vt:lpstr>
      <vt:lpstr>Wingdings</vt:lpstr>
      <vt:lpstr>Wingdings 3</vt:lpstr>
      <vt:lpstr>ヒラギノ角ゴ Pro W3</vt:lpstr>
      <vt:lpstr>Faceta</vt:lpstr>
      <vt:lpstr>Presentación de PowerPoint</vt:lpstr>
      <vt:lpstr>Contenidos a desarrollar</vt:lpstr>
      <vt:lpstr>Contenidos a desarrollar</vt:lpstr>
      <vt:lpstr>Contenidos a desarrollar</vt:lpstr>
      <vt:lpstr>Contenidos a desarrollar</vt:lpstr>
      <vt:lpstr>Contenidos a desarrollar</vt:lpstr>
      <vt:lpstr>Investigación en el diseño.</vt:lpstr>
      <vt:lpstr>Objetivos de la Asignatura</vt:lpstr>
      <vt:lpstr>ESTRATEGIAS DE APRENDIZAJE</vt:lpstr>
      <vt:lpstr>ESTRATEGIAS DE APRENDIZAJE</vt:lpstr>
      <vt:lpstr>EVALUACIÓN</vt:lpstr>
      <vt:lpstr>Libros de Consulta  </vt:lpstr>
      <vt:lpstr>APRENDIZAJES PREVIOS</vt:lpstr>
      <vt:lpstr>Concepto de Investigación </vt:lpstr>
      <vt:lpstr>Presentación de PowerPoint</vt:lpstr>
      <vt:lpstr>Presentación de PowerPoint</vt:lpstr>
      <vt:lpstr>Presentación de PowerPoint</vt:lpstr>
      <vt:lpstr>Cualidades del investigador</vt:lpstr>
      <vt:lpstr>Momentos del proceso de investigación</vt:lpstr>
      <vt:lpstr>Momentos del proceso de investigación</vt:lpstr>
      <vt:lpstr>Momentos del proceso de Investigación</vt:lpstr>
      <vt:lpstr>Momentos del proceso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 DE INVESTIGACIÓN</vt:lpstr>
      <vt:lpstr>TRABAJO DE INVESTIGACIÓN</vt:lpstr>
      <vt:lpstr>GRACIAS…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Veranay</dc:creator>
  <cp:lastModifiedBy>Hector Rodriguez T</cp:lastModifiedBy>
  <cp:revision>31</cp:revision>
  <dcterms:created xsi:type="dcterms:W3CDTF">2012-08-13T03:41:15Z</dcterms:created>
  <dcterms:modified xsi:type="dcterms:W3CDTF">2016-08-18T19:06:44Z</dcterms:modified>
</cp:coreProperties>
</file>