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4" r:id="rId5"/>
    <p:sldId id="265" r:id="rId6"/>
    <p:sldId id="266" r:id="rId7"/>
    <p:sldId id="263" r:id="rId8"/>
    <p:sldId id="267" r:id="rId9"/>
    <p:sldId id="268" r:id="rId10"/>
    <p:sldId id="269" r:id="rId11"/>
    <p:sldId id="279" r:id="rId12"/>
    <p:sldId id="282" r:id="rId13"/>
    <p:sldId id="281" r:id="rId14"/>
    <p:sldId id="280" r:id="rId15"/>
    <p:sldId id="283" r:id="rId16"/>
    <p:sldId id="270" r:id="rId17"/>
    <p:sldId id="271" r:id="rId18"/>
    <p:sldId id="277" r:id="rId19"/>
    <p:sldId id="278" r:id="rId20"/>
    <p:sldId id="272" r:id="rId21"/>
    <p:sldId id="274" r:id="rId22"/>
    <p:sldId id="275" r:id="rId23"/>
    <p:sldId id="276" r:id="rId24"/>
    <p:sldId id="273" r:id="rId25"/>
    <p:sldId id="284" r:id="rId26"/>
    <p:sldId id="287" r:id="rId27"/>
    <p:sldId id="285" r:id="rId28"/>
    <p:sldId id="286" r:id="rId29"/>
    <p:sldId id="260" r:id="rId30"/>
    <p:sldId id="288" r:id="rId31"/>
    <p:sldId id="289" r:id="rId32"/>
    <p:sldId id="290" r:id="rId33"/>
    <p:sldId id="292" r:id="rId34"/>
    <p:sldId id="291" r:id="rId35"/>
    <p:sldId id="261" r:id="rId36"/>
    <p:sldId id="300" r:id="rId37"/>
    <p:sldId id="293" r:id="rId38"/>
    <p:sldId id="294" r:id="rId39"/>
    <p:sldId id="295" r:id="rId40"/>
    <p:sldId id="296" r:id="rId41"/>
    <p:sldId id="297" r:id="rId42"/>
    <p:sldId id="298" r:id="rId43"/>
    <p:sldId id="299" r:id="rId44"/>
    <p:sldId id="301" r:id="rId4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FF00"/>
    <a:srgbClr val="663300"/>
    <a:srgbClr val="333333"/>
    <a:srgbClr val="99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1064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grpSp>
        <p:nvGrpSpPr>
          <p:cNvPr id="106500" name="Group 4"/>
          <p:cNvGrpSpPr>
            <a:grpSpLocks/>
          </p:cNvGrpSpPr>
          <p:nvPr/>
        </p:nvGrpSpPr>
        <p:grpSpPr bwMode="auto">
          <a:xfrm>
            <a:off x="36513" y="6191250"/>
            <a:ext cx="9144000" cy="333375"/>
            <a:chOff x="22" y="4020"/>
            <a:chExt cx="5760" cy="210"/>
          </a:xfrm>
        </p:grpSpPr>
        <p:sp>
          <p:nvSpPr>
            <p:cNvPr id="106501" name="AutoShape 5"/>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2" name="AutoShape 6"/>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3" name="AutoShape 7"/>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4" name="AutoShape 8"/>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5" name="AutoShape 9"/>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6" name="AutoShape 10"/>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7" name="AutoShape 11"/>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8" name="AutoShape 12"/>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09" name="AutoShape 13"/>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0" name="AutoShape 14"/>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1" name="AutoShape 15"/>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2" name="AutoShape 16"/>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3" name="AutoShape 17"/>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4" name="AutoShape 18"/>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5" name="AutoShape 19"/>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6" name="AutoShape 20"/>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7" name="AutoShape 21"/>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8" name="AutoShape 22"/>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19" name="AutoShape 23"/>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0" name="AutoShape 24"/>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1" name="AutoShape 25"/>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2" name="AutoShape 26"/>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3" name="AutoShape 27"/>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4" name="AutoShape 28"/>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grpSp>
      <p:grpSp>
        <p:nvGrpSpPr>
          <p:cNvPr id="106525" name="Group 29"/>
          <p:cNvGrpSpPr>
            <a:grpSpLocks/>
          </p:cNvGrpSpPr>
          <p:nvPr/>
        </p:nvGrpSpPr>
        <p:grpSpPr bwMode="auto">
          <a:xfrm>
            <a:off x="36513" y="123825"/>
            <a:ext cx="9144000" cy="333375"/>
            <a:chOff x="22" y="4020"/>
            <a:chExt cx="5760" cy="210"/>
          </a:xfrm>
        </p:grpSpPr>
        <p:sp>
          <p:nvSpPr>
            <p:cNvPr id="106526" name="AutoShape 30"/>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7" name="AutoShape 31"/>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8" name="AutoShape 32"/>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29" name="AutoShape 33"/>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0" name="AutoShape 34"/>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1" name="AutoShape 35"/>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2" name="AutoShape 36"/>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3" name="AutoShape 37"/>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4" name="AutoShape 38"/>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5" name="AutoShape 39"/>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6" name="AutoShape 40"/>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7" name="AutoShape 41"/>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8" name="AutoShape 42"/>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39" name="AutoShape 43"/>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0" name="AutoShape 44"/>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1" name="AutoShape 45"/>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2" name="AutoShape 46"/>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3" name="AutoShape 47"/>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4" name="AutoShape 48"/>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5" name="AutoShape 49"/>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6" name="AutoShape 50"/>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7" name="AutoShape 51"/>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8" name="AutoShape 52"/>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49" name="AutoShape 53"/>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grpSp>
      <p:sp>
        <p:nvSpPr>
          <p:cNvPr id="106550" name="Text Box 54"/>
          <p:cNvSpPr txBox="1">
            <a:spLocks noChangeArrowheads="1"/>
          </p:cNvSpPr>
          <p:nvPr/>
        </p:nvSpPr>
        <p:spPr bwMode="auto">
          <a:xfrm>
            <a:off x="0" y="6553200"/>
            <a:ext cx="9328150" cy="366713"/>
          </a:xfrm>
          <a:prstGeom prst="rect">
            <a:avLst/>
          </a:prstGeom>
          <a:noFill/>
          <a:ln w="9525">
            <a:noFill/>
            <a:miter lim="800000"/>
            <a:headEnd/>
            <a:tailEnd/>
          </a:ln>
          <a:effectLst/>
        </p:spPr>
        <p:txBody>
          <a:bodyPr wrap="none">
            <a:spAutoFit/>
          </a:bodyPr>
          <a:lstStyle/>
          <a:p>
            <a:r>
              <a:rPr lang="en-GB" sz="1800">
                <a:solidFill>
                  <a:srgbClr val="FFFF00"/>
                </a:solidFill>
                <a:latin typeface="Courier New" pitchFamily="49" charset="0"/>
              </a:rPr>
              <a:t>&gt;&gt;	0     &gt;&gt;	1     &gt;&gt; 	2     &gt;&gt; 	3     &gt;&gt; 	4   &gt;&gt;	</a:t>
            </a:r>
            <a:endParaRPr lang="en-US" sz="1800">
              <a:solidFill>
                <a:srgbClr val="FFFF00"/>
              </a:solidFill>
              <a:latin typeface="Courier New" pitchFamily="49"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49275"/>
            <a:ext cx="2057400" cy="5576888"/>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549275"/>
            <a:ext cx="6019800" cy="5576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229600" cy="1143000"/>
          </a:xfrm>
        </p:spPr>
        <p:txBody>
          <a:bodyPr/>
          <a:lstStyle/>
          <a:p>
            <a:r>
              <a:rPr lang="es-ES" smtClean="0"/>
              <a:t>Haga clic para modificar el estilo de título del patrón</a:t>
            </a:r>
            <a:endParaRPr lang="es-PA"/>
          </a:p>
        </p:txBody>
      </p:sp>
      <p:sp>
        <p:nvSpPr>
          <p:cNvPr id="3" name="2 Marcador de gráfico"/>
          <p:cNvSpPr>
            <a:spLocks noGrp="1"/>
          </p:cNvSpPr>
          <p:nvPr>
            <p:ph type="chart" idx="1"/>
          </p:nvPr>
        </p:nvSpPr>
        <p:spPr>
          <a:xfrm>
            <a:off x="457200" y="1773238"/>
            <a:ext cx="8229600" cy="4352925"/>
          </a:xfrm>
        </p:spPr>
        <p:txBody>
          <a:bodyPr/>
          <a:lstStyle/>
          <a:p>
            <a:endParaRPr lang="es-P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229600" cy="1143000"/>
          </a:xfrm>
        </p:spPr>
        <p:txBody>
          <a:bodyPr/>
          <a:lstStyle/>
          <a:p>
            <a:r>
              <a:rPr lang="es-ES" smtClean="0"/>
              <a:t>Haga clic para modificar el estilo de título del patrón</a:t>
            </a:r>
            <a:endParaRPr lang="es-PA"/>
          </a:p>
        </p:txBody>
      </p:sp>
      <p:sp>
        <p:nvSpPr>
          <p:cNvPr id="3" name="2 Marcador de texto"/>
          <p:cNvSpPr>
            <a:spLocks noGrp="1"/>
          </p:cNvSpPr>
          <p:nvPr>
            <p:ph type="body" sz="half" idx="1"/>
          </p:nvPr>
        </p:nvSpPr>
        <p:spPr>
          <a:xfrm>
            <a:off x="457200" y="1773238"/>
            <a:ext cx="4038600" cy="4352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773238"/>
            <a:ext cx="4038600" cy="43529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492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7"/>
          <p:cNvGrpSpPr>
            <a:grpSpLocks/>
          </p:cNvGrpSpPr>
          <p:nvPr/>
        </p:nvGrpSpPr>
        <p:grpSpPr bwMode="auto">
          <a:xfrm>
            <a:off x="36513" y="6191250"/>
            <a:ext cx="9144000" cy="333375"/>
            <a:chOff x="22" y="4020"/>
            <a:chExt cx="5760" cy="210"/>
          </a:xfrm>
        </p:grpSpPr>
        <p:sp>
          <p:nvSpPr>
            <p:cNvPr id="1032" name="AutoShape 8"/>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3" name="AutoShape 9"/>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4" name="AutoShape 10"/>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5" name="AutoShape 11"/>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6" name="AutoShape 12"/>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7" name="AutoShape 13"/>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8" name="AutoShape 14"/>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39" name="AutoShape 15"/>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0" name="AutoShape 16"/>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1" name="AutoShape 17"/>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2" name="AutoShape 18"/>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3" name="AutoShape 19"/>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4" name="AutoShape 20"/>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5" name="AutoShape 21"/>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6" name="AutoShape 22"/>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7" name="AutoShape 23"/>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8" name="AutoShape 24"/>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49" name="AutoShape 25"/>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0" name="AutoShape 26"/>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1" name="AutoShape 27"/>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2" name="AutoShape 28"/>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3" name="AutoShape 29"/>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4" name="AutoShape 30"/>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5" name="AutoShape 31"/>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grpSp>
      <p:grpSp>
        <p:nvGrpSpPr>
          <p:cNvPr id="1056" name="Group 32"/>
          <p:cNvGrpSpPr>
            <a:grpSpLocks/>
          </p:cNvGrpSpPr>
          <p:nvPr/>
        </p:nvGrpSpPr>
        <p:grpSpPr bwMode="auto">
          <a:xfrm>
            <a:off x="36513" y="123825"/>
            <a:ext cx="9144000" cy="333375"/>
            <a:chOff x="22" y="4020"/>
            <a:chExt cx="5760" cy="210"/>
          </a:xfrm>
        </p:grpSpPr>
        <p:sp>
          <p:nvSpPr>
            <p:cNvPr id="1057" name="AutoShape 33"/>
            <p:cNvSpPr>
              <a:spLocks noChangeArrowheads="1"/>
            </p:cNvSpPr>
            <p:nvPr/>
          </p:nvSpPr>
          <p:spPr bwMode="auto">
            <a:xfrm>
              <a:off x="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8" name="AutoShape 34"/>
            <p:cNvSpPr>
              <a:spLocks noChangeArrowheads="1"/>
            </p:cNvSpPr>
            <p:nvPr/>
          </p:nvSpPr>
          <p:spPr bwMode="auto">
            <a:xfrm>
              <a:off x="26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59" name="AutoShape 35"/>
            <p:cNvSpPr>
              <a:spLocks noChangeArrowheads="1"/>
            </p:cNvSpPr>
            <p:nvPr/>
          </p:nvSpPr>
          <p:spPr bwMode="auto">
            <a:xfrm>
              <a:off x="5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0" name="AutoShape 36"/>
            <p:cNvSpPr>
              <a:spLocks noChangeArrowheads="1"/>
            </p:cNvSpPr>
            <p:nvPr/>
          </p:nvSpPr>
          <p:spPr bwMode="auto">
            <a:xfrm>
              <a:off x="75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1" name="AutoShape 37"/>
            <p:cNvSpPr>
              <a:spLocks noChangeArrowheads="1"/>
            </p:cNvSpPr>
            <p:nvPr/>
          </p:nvSpPr>
          <p:spPr bwMode="auto">
            <a:xfrm>
              <a:off x="10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2" name="AutoShape 38"/>
            <p:cNvSpPr>
              <a:spLocks noChangeArrowheads="1"/>
            </p:cNvSpPr>
            <p:nvPr/>
          </p:nvSpPr>
          <p:spPr bwMode="auto">
            <a:xfrm>
              <a:off x="124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3" name="AutoShape 39"/>
            <p:cNvSpPr>
              <a:spLocks noChangeArrowheads="1"/>
            </p:cNvSpPr>
            <p:nvPr/>
          </p:nvSpPr>
          <p:spPr bwMode="auto">
            <a:xfrm>
              <a:off x="14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4" name="AutoShape 40"/>
            <p:cNvSpPr>
              <a:spLocks noChangeArrowheads="1"/>
            </p:cNvSpPr>
            <p:nvPr/>
          </p:nvSpPr>
          <p:spPr bwMode="auto">
            <a:xfrm>
              <a:off x="173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5" name="AutoShape 41"/>
            <p:cNvSpPr>
              <a:spLocks noChangeArrowheads="1"/>
            </p:cNvSpPr>
            <p:nvPr/>
          </p:nvSpPr>
          <p:spPr bwMode="auto">
            <a:xfrm>
              <a:off x="19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6" name="AutoShape 42"/>
            <p:cNvSpPr>
              <a:spLocks noChangeArrowheads="1"/>
            </p:cNvSpPr>
            <p:nvPr/>
          </p:nvSpPr>
          <p:spPr bwMode="auto">
            <a:xfrm>
              <a:off x="222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7" name="AutoShape 43"/>
            <p:cNvSpPr>
              <a:spLocks noChangeArrowheads="1"/>
            </p:cNvSpPr>
            <p:nvPr/>
          </p:nvSpPr>
          <p:spPr bwMode="auto">
            <a:xfrm>
              <a:off x="271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8" name="AutoShape 44"/>
            <p:cNvSpPr>
              <a:spLocks noChangeArrowheads="1"/>
            </p:cNvSpPr>
            <p:nvPr/>
          </p:nvSpPr>
          <p:spPr bwMode="auto">
            <a:xfrm>
              <a:off x="29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69" name="AutoShape 45"/>
            <p:cNvSpPr>
              <a:spLocks noChangeArrowheads="1"/>
            </p:cNvSpPr>
            <p:nvPr/>
          </p:nvSpPr>
          <p:spPr bwMode="auto">
            <a:xfrm>
              <a:off x="3200"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0" name="AutoShape 46"/>
            <p:cNvSpPr>
              <a:spLocks noChangeArrowheads="1"/>
            </p:cNvSpPr>
            <p:nvPr/>
          </p:nvSpPr>
          <p:spPr bwMode="auto">
            <a:xfrm>
              <a:off x="3445"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1" name="AutoShape 47"/>
            <p:cNvSpPr>
              <a:spLocks noChangeArrowheads="1"/>
            </p:cNvSpPr>
            <p:nvPr/>
          </p:nvSpPr>
          <p:spPr bwMode="auto">
            <a:xfrm>
              <a:off x="3689"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2" name="AutoShape 48"/>
            <p:cNvSpPr>
              <a:spLocks noChangeArrowheads="1"/>
            </p:cNvSpPr>
            <p:nvPr/>
          </p:nvSpPr>
          <p:spPr bwMode="auto">
            <a:xfrm>
              <a:off x="3934"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3" name="AutoShape 49"/>
            <p:cNvSpPr>
              <a:spLocks noChangeArrowheads="1"/>
            </p:cNvSpPr>
            <p:nvPr/>
          </p:nvSpPr>
          <p:spPr bwMode="auto">
            <a:xfrm>
              <a:off x="4423"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4" name="AutoShape 50"/>
            <p:cNvSpPr>
              <a:spLocks noChangeArrowheads="1"/>
            </p:cNvSpPr>
            <p:nvPr/>
          </p:nvSpPr>
          <p:spPr bwMode="auto">
            <a:xfrm>
              <a:off x="46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5" name="AutoShape 51"/>
            <p:cNvSpPr>
              <a:spLocks noChangeArrowheads="1"/>
            </p:cNvSpPr>
            <p:nvPr/>
          </p:nvSpPr>
          <p:spPr bwMode="auto">
            <a:xfrm>
              <a:off x="4912"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6" name="AutoShape 52"/>
            <p:cNvSpPr>
              <a:spLocks noChangeArrowheads="1"/>
            </p:cNvSpPr>
            <p:nvPr/>
          </p:nvSpPr>
          <p:spPr bwMode="auto">
            <a:xfrm>
              <a:off x="515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7" name="AutoShape 53"/>
            <p:cNvSpPr>
              <a:spLocks noChangeArrowheads="1"/>
            </p:cNvSpPr>
            <p:nvPr/>
          </p:nvSpPr>
          <p:spPr bwMode="auto">
            <a:xfrm>
              <a:off x="5401"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8" name="AutoShape 54"/>
            <p:cNvSpPr>
              <a:spLocks noChangeArrowheads="1"/>
            </p:cNvSpPr>
            <p:nvPr/>
          </p:nvSpPr>
          <p:spPr bwMode="auto">
            <a:xfrm>
              <a:off x="5646"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79" name="AutoShape 55"/>
            <p:cNvSpPr>
              <a:spLocks noChangeArrowheads="1"/>
            </p:cNvSpPr>
            <p:nvPr/>
          </p:nvSpPr>
          <p:spPr bwMode="auto">
            <a:xfrm>
              <a:off x="2467"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sp>
          <p:nvSpPr>
            <p:cNvPr id="1080" name="AutoShape 56"/>
            <p:cNvSpPr>
              <a:spLocks noChangeArrowheads="1"/>
            </p:cNvSpPr>
            <p:nvPr/>
          </p:nvSpPr>
          <p:spPr bwMode="auto">
            <a:xfrm>
              <a:off x="4178" y="4020"/>
              <a:ext cx="136" cy="210"/>
            </a:xfrm>
            <a:prstGeom prst="roundRect">
              <a:avLst>
                <a:gd name="adj" fmla="val 38972"/>
              </a:avLst>
            </a:prstGeom>
            <a:solidFill>
              <a:schemeClr val="tx1"/>
            </a:solidFill>
            <a:ln w="9525">
              <a:noFill/>
              <a:round/>
              <a:headEnd/>
              <a:tailEnd/>
            </a:ln>
            <a:effectLst/>
          </p:spPr>
          <p:txBody>
            <a:bodyPr wrap="none" anchor="ctr"/>
            <a:lstStyle/>
            <a:p>
              <a:endParaRPr lang="es-PA"/>
            </a:p>
          </p:txBody>
        </p:sp>
      </p:grpSp>
      <p:sp>
        <p:nvSpPr>
          <p:cNvPr id="1081" name="Text Box 57"/>
          <p:cNvSpPr txBox="1">
            <a:spLocks noChangeArrowheads="1"/>
          </p:cNvSpPr>
          <p:nvPr/>
        </p:nvSpPr>
        <p:spPr bwMode="auto">
          <a:xfrm>
            <a:off x="0" y="6553200"/>
            <a:ext cx="9328150" cy="366713"/>
          </a:xfrm>
          <a:prstGeom prst="rect">
            <a:avLst/>
          </a:prstGeom>
          <a:noFill/>
          <a:ln w="9525">
            <a:noFill/>
            <a:miter lim="800000"/>
            <a:headEnd/>
            <a:tailEnd/>
          </a:ln>
          <a:effectLst/>
        </p:spPr>
        <p:txBody>
          <a:bodyPr wrap="none">
            <a:spAutoFit/>
          </a:bodyPr>
          <a:lstStyle/>
          <a:p>
            <a:r>
              <a:rPr lang="en-GB" sz="1800">
                <a:solidFill>
                  <a:srgbClr val="FFFF00"/>
                </a:solidFill>
                <a:latin typeface="Courier New" pitchFamily="49" charset="0"/>
              </a:rPr>
              <a:t>&gt;&gt;	0     &gt;&gt;	1     &gt;&gt; 	2     &gt;&gt; 	3     &gt;&gt; 	4   &gt;&gt;	</a:t>
            </a:r>
            <a:endParaRPr lang="en-US" sz="1800">
              <a:solidFill>
                <a:srgbClr val="FFFF00"/>
              </a:solidFill>
              <a:latin typeface="Courier New" pitchFamily="49"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FFFF0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FFFF00"/>
        </a:buClr>
        <a:buChar char="–"/>
        <a:defRPr sz="2800">
          <a:solidFill>
            <a:schemeClr val="tx1"/>
          </a:solidFill>
          <a:latin typeface="+mn-lt"/>
        </a:defRPr>
      </a:lvl2pPr>
      <a:lvl3pPr marL="1143000" indent="-228600" algn="l" rtl="0" fontAlgn="base">
        <a:spcBef>
          <a:spcPct val="20000"/>
        </a:spcBef>
        <a:spcAft>
          <a:spcPct val="0"/>
        </a:spcAft>
        <a:buClr>
          <a:srgbClr val="FFFF00"/>
        </a:buClr>
        <a:buChar char="•"/>
        <a:defRPr sz="2400">
          <a:solidFill>
            <a:schemeClr val="tx1"/>
          </a:solidFill>
          <a:latin typeface="+mn-lt"/>
        </a:defRPr>
      </a:lvl3pPr>
      <a:lvl4pPr marL="1600200" indent="-228600" algn="l" rtl="0" fontAlgn="base">
        <a:spcBef>
          <a:spcPct val="20000"/>
        </a:spcBef>
        <a:spcAft>
          <a:spcPct val="0"/>
        </a:spcAft>
        <a:buClr>
          <a:srgbClr val="FFFF00"/>
        </a:buClr>
        <a:buChar char="–"/>
        <a:defRPr sz="2000">
          <a:solidFill>
            <a:schemeClr val="tx1"/>
          </a:solidFill>
          <a:latin typeface="+mn-lt"/>
        </a:defRPr>
      </a:lvl4pPr>
      <a:lvl5pPr marL="2057400" indent="-228600" algn="l" rtl="0" fontAlgn="base">
        <a:spcBef>
          <a:spcPct val="20000"/>
        </a:spcBef>
        <a:spcAft>
          <a:spcPct val="0"/>
        </a:spcAft>
        <a:buClr>
          <a:srgbClr val="FFFF00"/>
        </a:buClr>
        <a:buChar char="»"/>
        <a:defRPr sz="2000">
          <a:solidFill>
            <a:schemeClr val="tx1"/>
          </a:solidFill>
          <a:latin typeface="+mn-lt"/>
        </a:defRPr>
      </a:lvl5pPr>
      <a:lvl6pPr marL="2514600" indent="-228600" algn="l" rtl="0" fontAlgn="base">
        <a:spcBef>
          <a:spcPct val="20000"/>
        </a:spcBef>
        <a:spcAft>
          <a:spcPct val="0"/>
        </a:spcAft>
        <a:buClr>
          <a:srgbClr val="FFFF00"/>
        </a:buClr>
        <a:buChar char="»"/>
        <a:defRPr sz="2000">
          <a:solidFill>
            <a:schemeClr val="tx1"/>
          </a:solidFill>
          <a:latin typeface="+mn-lt"/>
        </a:defRPr>
      </a:lvl6pPr>
      <a:lvl7pPr marL="2971800" indent="-228600" algn="l" rtl="0" fontAlgn="base">
        <a:spcBef>
          <a:spcPct val="20000"/>
        </a:spcBef>
        <a:spcAft>
          <a:spcPct val="0"/>
        </a:spcAft>
        <a:buClr>
          <a:srgbClr val="FFFF00"/>
        </a:buClr>
        <a:buChar char="»"/>
        <a:defRPr sz="2000">
          <a:solidFill>
            <a:schemeClr val="tx1"/>
          </a:solidFill>
          <a:latin typeface="+mn-lt"/>
        </a:defRPr>
      </a:lvl7pPr>
      <a:lvl8pPr marL="3429000" indent="-228600" algn="l" rtl="0" fontAlgn="base">
        <a:spcBef>
          <a:spcPct val="20000"/>
        </a:spcBef>
        <a:spcAft>
          <a:spcPct val="0"/>
        </a:spcAft>
        <a:buClr>
          <a:srgbClr val="FFFF00"/>
        </a:buClr>
        <a:buChar char="»"/>
        <a:defRPr sz="2000">
          <a:solidFill>
            <a:schemeClr val="tx1"/>
          </a:solidFill>
          <a:latin typeface="+mn-lt"/>
        </a:defRPr>
      </a:lvl8pPr>
      <a:lvl9pPr marL="3886200" indent="-228600" algn="l" rtl="0" fontAlgn="base">
        <a:spcBef>
          <a:spcPct val="20000"/>
        </a:spcBef>
        <a:spcAft>
          <a:spcPct val="0"/>
        </a:spcAft>
        <a:buClr>
          <a:srgbClr val="FFFF00"/>
        </a:buClr>
        <a:buChar char="»"/>
        <a:defRPr sz="2000">
          <a:solidFill>
            <a:schemeClr val="tx1"/>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imageshack.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imageshack.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2.bp.blogspot.com/_B1y_VzCwENU/Sawmh0VQjvI/AAAAAAAAi4U/WaF77XublmQ/s1600-h/View_from_the_Window_at_Le_Gras,_Joseph_Nic%C3%A9phore_Ni%C3%A9pce,_uncompressed_UMN_source.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b/bb/Talbot_foto.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e/ec/GeorgeEastman2.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2.bp.blogspot.com/_t33ulJMh3QI/RjLkypPDS8I/AAAAAAAAATc/PKEcvEAN_qY/s1600-h/Kodak+Brownie.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babyisthenewblack.com/wp-content/uploads/2009/01/6843-polaroid-10001.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es.wikipedia.org/wiki/Archivo:Canon_Digital_Ixus_430.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bp3.blogger.com/_Il7KGT12kB0/RhsC7tcUdjI/AAAAAAAAAKg/mQlcENrVHyE/s1600-h/foto1.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001486"/>
            <a:ext cx="7772400" cy="1470025"/>
          </a:xfrm>
          <a:noFill/>
        </p:spPr>
        <p:txBody>
          <a:bodyPr/>
          <a:lstStyle/>
          <a:p>
            <a:r>
              <a:rPr lang="en-US" sz="3200" dirty="0" smtClean="0">
                <a:solidFill>
                  <a:schemeClr val="tx1"/>
                </a:solidFill>
              </a:rPr>
              <a:t>UNIVERSIDAD DE PANAMÁ </a:t>
            </a:r>
            <a:br>
              <a:rPr lang="en-US" sz="3200" dirty="0" smtClean="0">
                <a:solidFill>
                  <a:schemeClr val="tx1"/>
                </a:solidFill>
              </a:rPr>
            </a:br>
            <a:r>
              <a:rPr lang="en-US" sz="2400" dirty="0" smtClean="0">
                <a:solidFill>
                  <a:schemeClr val="tx1"/>
                </a:solidFill>
              </a:rPr>
              <a:t>CENTRO REGIONAL UNIVERSIATRIO DE AZUERO</a:t>
            </a:r>
            <a:br>
              <a:rPr lang="en-US" sz="2400" dirty="0" smtClean="0">
                <a:solidFill>
                  <a:schemeClr val="tx1"/>
                </a:solidFill>
              </a:rPr>
            </a:br>
            <a:r>
              <a:rPr lang="en-US" sz="2400" dirty="0" smtClean="0">
                <a:solidFill>
                  <a:schemeClr val="tx1"/>
                </a:solidFill>
              </a:rPr>
              <a:t>FACULTAD DE </a:t>
            </a:r>
            <a:r>
              <a:rPr lang="en-US" sz="2400" dirty="0" smtClean="0">
                <a:solidFill>
                  <a:schemeClr val="tx1"/>
                </a:solidFill>
              </a:rPr>
              <a:t>ARQUITECTURA Y DISEÑO</a:t>
            </a:r>
            <a:r>
              <a:rPr lang="en-US" sz="2400" dirty="0" smtClean="0">
                <a:solidFill>
                  <a:schemeClr val="tx1"/>
                </a:solidFill>
              </a:rPr>
              <a:t/>
            </a:r>
            <a:br>
              <a:rPr lang="en-US" sz="2400" dirty="0" smtClean="0">
                <a:solidFill>
                  <a:schemeClr val="tx1"/>
                </a:solidFill>
              </a:rPr>
            </a:br>
            <a:r>
              <a:rPr lang="en-US" sz="2400" dirty="0" smtClean="0">
                <a:solidFill>
                  <a:schemeClr val="tx1"/>
                </a:solidFill>
              </a:rPr>
              <a:t>ESCUELA DE </a:t>
            </a:r>
            <a:r>
              <a:rPr lang="en-US" sz="2400" dirty="0" smtClean="0">
                <a:solidFill>
                  <a:schemeClr val="tx1"/>
                </a:solidFill>
              </a:rPr>
              <a:t>DISE</a:t>
            </a:r>
            <a:r>
              <a:rPr lang="es-PA" sz="2400" dirty="0" smtClean="0">
                <a:solidFill>
                  <a:schemeClr val="tx1"/>
                </a:solidFill>
              </a:rPr>
              <a:t>ÑO INDUSTRIAL</a:t>
            </a:r>
            <a:r>
              <a:rPr lang="en-US" sz="3200" dirty="0" smtClean="0">
                <a:solidFill>
                  <a:schemeClr val="tx1"/>
                </a:solidFill>
              </a:rPr>
              <a:t/>
            </a:r>
            <a:br>
              <a:rPr lang="en-US" sz="3200" dirty="0" smtClean="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MÓDULO N° 1</a:t>
            </a:r>
            <a:endParaRPr lang="en-US" sz="3200" dirty="0">
              <a:solidFill>
                <a:schemeClr val="tx1"/>
              </a:solidFill>
            </a:endParaRPr>
          </a:p>
        </p:txBody>
      </p:sp>
      <p:sp>
        <p:nvSpPr>
          <p:cNvPr id="3" name="Rectangle 2"/>
          <p:cNvSpPr txBox="1">
            <a:spLocks noChangeArrowheads="1"/>
          </p:cNvSpPr>
          <p:nvPr/>
        </p:nvSpPr>
        <p:spPr bwMode="auto">
          <a:xfrm>
            <a:off x="838200" y="4407126"/>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PA" sz="2000" b="1" dirty="0" smtClean="0">
                <a:solidFill>
                  <a:srgbClr val="FF0000"/>
                </a:solidFill>
              </a:rPr>
              <a:t>Asignatura</a:t>
            </a:r>
            <a:r>
              <a:rPr lang="es-PA" sz="2000" b="1" smtClean="0">
                <a:solidFill>
                  <a:srgbClr val="FF0000"/>
                </a:solidFill>
              </a:rPr>
              <a:t>: </a:t>
            </a:r>
            <a:r>
              <a:rPr lang="es-PA" sz="2000" smtClean="0">
                <a:solidFill>
                  <a:srgbClr val="FFFF00"/>
                </a:solidFill>
              </a:rPr>
              <a:t>FOTOGRAFIA DIGITAL I</a:t>
            </a:r>
            <a:r>
              <a:rPr lang="es-PA" sz="2000" dirty="0" smtClean="0">
                <a:solidFill>
                  <a:srgbClr val="FFFF00"/>
                </a:solidFill>
              </a:rPr>
              <a:t/>
            </a:r>
            <a:br>
              <a:rPr lang="es-PA" sz="2000" dirty="0" smtClean="0">
                <a:solidFill>
                  <a:srgbClr val="FFFF00"/>
                </a:solidFill>
              </a:rPr>
            </a:br>
            <a:r>
              <a:rPr lang="es-PA" sz="2000" dirty="0" smtClean="0">
                <a:solidFill>
                  <a:srgbClr val="FFFF00"/>
                </a:solidFill>
              </a:rPr>
              <a:t> </a:t>
            </a:r>
          </a:p>
          <a:p>
            <a:pPr lvl="0"/>
            <a:r>
              <a:rPr kumimoji="0" lang="es-MX" sz="2000" b="0" i="0" u="none" strike="noStrike" kern="0" cap="none" spc="0" normalizeH="0" baseline="0" noProof="0" dirty="0" smtClean="0">
                <a:ln>
                  <a:noFill/>
                </a:ln>
                <a:solidFill>
                  <a:srgbClr val="FF0000"/>
                </a:solidFill>
                <a:effectLst/>
                <a:uLnTx/>
                <a:uFillTx/>
                <a:latin typeface="+mj-lt"/>
                <a:ea typeface="+mj-ea"/>
                <a:cs typeface="+mj-cs"/>
              </a:rPr>
              <a:t>Profesor:  </a:t>
            </a:r>
            <a:r>
              <a:rPr kumimoji="0" lang="es-MX" sz="2000" b="0" i="0" u="none" strike="noStrike" kern="0" cap="none" spc="0" normalizeH="0" baseline="0" noProof="0" dirty="0" smtClean="0">
                <a:ln>
                  <a:noFill/>
                </a:ln>
                <a:solidFill>
                  <a:srgbClr val="FFFF00"/>
                </a:solidFill>
                <a:effectLst/>
                <a:uLnTx/>
                <a:uFillTx/>
                <a:latin typeface="+mj-lt"/>
                <a:ea typeface="+mj-ea"/>
                <a:cs typeface="+mj-cs"/>
              </a:rPr>
              <a:t>Mgtr.  Héctor Samuel Rodríguez Tejada.</a:t>
            </a:r>
            <a:endParaRPr kumimoji="0" lang="en-US" sz="2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4" name="Rectangle 2"/>
          <p:cNvSpPr txBox="1">
            <a:spLocks noChangeArrowheads="1"/>
          </p:cNvSpPr>
          <p:nvPr/>
        </p:nvSpPr>
        <p:spPr bwMode="auto">
          <a:xfrm>
            <a:off x="838200" y="3135086"/>
            <a:ext cx="7772400" cy="1011918"/>
          </a:xfrm>
          <a:prstGeom prst="rect">
            <a:avLst/>
          </a:prstGeom>
          <a:noFill/>
          <a:ln w="9525">
            <a:noFill/>
            <a:miter lim="800000"/>
            <a:headEnd/>
            <a:tailEnd/>
          </a:ln>
          <a:effectLst>
            <a:glow rad="228600">
              <a:schemeClr val="accent5">
                <a:satMod val="175000"/>
                <a:alpha val="40000"/>
              </a:schemeClr>
            </a:glow>
          </a:effectLst>
        </p:spPr>
        <p:txBody>
          <a:bodyPr vert="horz" wrap="square" lIns="91440" tIns="45720" rIns="91440" bIns="45720" numCol="1"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0" spc="150" dirty="0" smtClean="0">
                <a:ln w="11430"/>
                <a:solidFill>
                  <a:srgbClr val="F8F8F8"/>
                </a:solidFill>
                <a:effectLst>
                  <a:outerShdw blurRad="25400" algn="tl" rotWithShape="0">
                    <a:srgbClr val="000000">
                      <a:alpha val="43000"/>
                    </a:srgbClr>
                  </a:outerShdw>
                </a:effectLst>
                <a:latin typeface="Aharoni" pitchFamily="2" charset="-79"/>
                <a:ea typeface="+mj-ea"/>
                <a:cs typeface="Aharoni" pitchFamily="2" charset="-79"/>
              </a:rPr>
              <a:t>HISTORIA DE LA FOTOGRAFÍA</a:t>
            </a:r>
            <a:endParaRPr kumimoji="0" lang="en-US" sz="4000" b="1" i="0" u="none" strike="noStrike" kern="0" spc="150" normalizeH="0" baseline="0" noProof="0" dirty="0" smtClean="0">
              <a:ln w="11430"/>
              <a:solidFill>
                <a:srgbClr val="F8F8F8"/>
              </a:solidFill>
              <a:effectLst>
                <a:outerShdw blurRad="25400" algn="tl" rotWithShape="0">
                  <a:srgbClr val="000000">
                    <a:alpha val="43000"/>
                  </a:srgbClr>
                </a:outerShdw>
              </a:effectLst>
              <a:uLnTx/>
              <a:uFillTx/>
              <a:latin typeface="Aharoni" pitchFamily="2" charset="-79"/>
              <a:ea typeface="+mj-ea"/>
              <a:cs typeface="Aharoni" pitchFamily="2" charset="-79"/>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32098" name="Picture 2" descr="http://www.spartacus.schoolnet.co.uk/REwedgP.JPG"/>
          <p:cNvPicPr>
            <a:picLocks noChangeAspect="1" noChangeArrowheads="1"/>
          </p:cNvPicPr>
          <p:nvPr/>
        </p:nvPicPr>
        <p:blipFill>
          <a:blip r:embed="rId2" cstate="print"/>
          <a:srcRect/>
          <a:stretch>
            <a:fillRect/>
          </a:stretch>
        </p:blipFill>
        <p:spPr bwMode="auto">
          <a:xfrm>
            <a:off x="5965372" y="1460046"/>
            <a:ext cx="3078276" cy="4439418"/>
          </a:xfrm>
          <a:prstGeom prst="ellipse">
            <a:avLst/>
          </a:prstGeom>
          <a:ln w="190500" cap="rnd">
            <a:solidFill>
              <a:schemeClr val="bg1"/>
            </a:solid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4 Rectángulo"/>
          <p:cNvSpPr/>
          <p:nvPr/>
        </p:nvSpPr>
        <p:spPr>
          <a:xfrm>
            <a:off x="203601" y="1460046"/>
            <a:ext cx="986167" cy="523220"/>
          </a:xfrm>
          <a:prstGeom prst="rect">
            <a:avLst/>
          </a:prstGeom>
        </p:spPr>
        <p:txBody>
          <a:bodyPr wrap="none">
            <a:spAutoFit/>
          </a:bodyPr>
          <a:lstStyle/>
          <a:p>
            <a:r>
              <a:rPr lang="es-PA" b="1" dirty="0" smtClean="0">
                <a:solidFill>
                  <a:srgbClr val="FF0000"/>
                </a:solidFill>
              </a:rPr>
              <a:t>1801</a:t>
            </a:r>
            <a:endParaRPr lang="es-PA" dirty="0">
              <a:solidFill>
                <a:srgbClr val="FF0000"/>
              </a:solidFill>
            </a:endParaRPr>
          </a:p>
        </p:txBody>
      </p:sp>
      <p:sp>
        <p:nvSpPr>
          <p:cNvPr id="6" name="5 Recortar rectángulo de esquina sencilla"/>
          <p:cNvSpPr/>
          <p:nvPr/>
        </p:nvSpPr>
        <p:spPr>
          <a:xfrm>
            <a:off x="203601" y="1983266"/>
            <a:ext cx="5573085" cy="412724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sz="3500" dirty="0" smtClean="0"/>
              <a:t>Hizo los últimos descubrimientos en los procedimientos para capturar imágenes, pero hasta su muerte en 1805 no logró hacerlas permanentes.</a:t>
            </a:r>
            <a:endParaRPr lang="es-PA" sz="3500" dirty="0"/>
          </a:p>
        </p:txBody>
      </p:sp>
      <p:cxnSp>
        <p:nvCxnSpPr>
          <p:cNvPr id="8" name="7 Conector recto"/>
          <p:cNvCxnSpPr/>
          <p:nvPr/>
        </p:nvCxnSpPr>
        <p:spPr>
          <a:xfrm>
            <a:off x="1189768" y="1692275"/>
            <a:ext cx="5225546" cy="1588"/>
          </a:xfrm>
          <a:prstGeom prst="line">
            <a:avLst/>
          </a:prstGeom>
          <a:ln w="349250">
            <a:solidFill>
              <a:schemeClr val="accent4">
                <a:lumMod val="10000"/>
              </a:schemeClr>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1189768" y="1460046"/>
            <a:ext cx="3571747" cy="523220"/>
          </a:xfrm>
          <a:prstGeom prst="rect">
            <a:avLst/>
          </a:prstGeom>
        </p:spPr>
        <p:txBody>
          <a:bodyPr wrap="none">
            <a:spAutoFit/>
          </a:bodyPr>
          <a:lstStyle/>
          <a:p>
            <a:r>
              <a:rPr lang="es-PA" b="1" dirty="0" smtClean="0">
                <a:solidFill>
                  <a:srgbClr val="FFFF00"/>
                </a:solidFill>
              </a:rPr>
              <a:t>Thomas </a:t>
            </a:r>
            <a:r>
              <a:rPr lang="es-PA" b="1" dirty="0" err="1" smtClean="0">
                <a:solidFill>
                  <a:srgbClr val="FFFF00"/>
                </a:solidFill>
              </a:rPr>
              <a:t>Wedgwood</a:t>
            </a:r>
            <a:endParaRPr lang="es-PA" b="1" dirty="0">
              <a:solidFill>
                <a:srgbClr val="FFFF00"/>
              </a:solidFill>
            </a:endParaRPr>
          </a:p>
        </p:txBody>
      </p:sp>
    </p:spTree>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
        <p:nvSpPr>
          <p:cNvPr id="5" name="4 Rectángulo"/>
          <p:cNvSpPr/>
          <p:nvPr/>
        </p:nvSpPr>
        <p:spPr>
          <a:xfrm>
            <a:off x="195943" y="1634923"/>
            <a:ext cx="5721061" cy="4755148"/>
          </a:xfrm>
          <a:prstGeom prst="rect">
            <a:avLst/>
          </a:prstGeom>
        </p:spPr>
        <p:txBody>
          <a:bodyPr wrap="square">
            <a:spAutoFit/>
          </a:bodyPr>
          <a:lstStyle/>
          <a:p>
            <a:r>
              <a:rPr lang="es-PA" sz="3600" dirty="0"/>
              <a:t>Antes de que hablemos del nacimiento de la fotografía moderna, hablemos un poco sobre una técnica antigua que sirvió como precursor - </a:t>
            </a:r>
            <a:r>
              <a:rPr lang="es-PA" sz="3600" dirty="0" smtClean="0"/>
              <a:t>llamado </a:t>
            </a:r>
            <a:r>
              <a:rPr lang="es-PA" sz="3600" dirty="0"/>
              <a:t>, "</a:t>
            </a:r>
            <a:r>
              <a:rPr lang="es-PA" sz="3600" dirty="0" err="1"/>
              <a:t>proto</a:t>
            </a:r>
            <a:r>
              <a:rPr lang="es-PA" sz="3600" dirty="0"/>
              <a:t>-fotografía" .</a:t>
            </a:r>
            <a:br>
              <a:rPr lang="es-PA" sz="3600" dirty="0"/>
            </a:br>
            <a:r>
              <a:rPr lang="es-PA" sz="2300" dirty="0"/>
              <a:t/>
            </a:r>
            <a:br>
              <a:rPr lang="es-PA" sz="2300" dirty="0"/>
            </a:br>
            <a:endParaRPr lang="es-PA" dirty="0"/>
          </a:p>
        </p:txBody>
      </p:sp>
      <p:pic>
        <p:nvPicPr>
          <p:cNvPr id="142338" name="Picture 2" descr="Image Hosted by ImageShack.us">
            <a:hlinkClick r:id="rId2"/>
          </p:cNvPr>
          <p:cNvPicPr>
            <a:picLocks noChangeAspect="1" noChangeArrowheads="1"/>
          </p:cNvPicPr>
          <p:nvPr/>
        </p:nvPicPr>
        <p:blipFill>
          <a:blip r:embed="rId3" cstate="print"/>
          <a:srcRect/>
          <a:stretch>
            <a:fillRect/>
          </a:stretch>
        </p:blipFill>
        <p:spPr bwMode="auto">
          <a:xfrm>
            <a:off x="5917004" y="1451429"/>
            <a:ext cx="3038310" cy="468811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457199" y="1654629"/>
            <a:ext cx="4572000" cy="4832092"/>
          </a:xfrm>
          <a:prstGeom prst="rect">
            <a:avLst/>
          </a:prstGeom>
        </p:spPr>
        <p:txBody>
          <a:bodyPr>
            <a:spAutoFit/>
          </a:bodyPr>
          <a:lstStyle/>
          <a:p>
            <a:r>
              <a:rPr lang="es-PA" dirty="0" smtClean="0"/>
              <a:t>Este dispositivo se llama "Camera obscura" (del </a:t>
            </a:r>
            <a:r>
              <a:rPr lang="es-PA" dirty="0" err="1" smtClean="0"/>
              <a:t>latin</a:t>
            </a:r>
            <a:r>
              <a:rPr lang="es-PA" dirty="0" smtClean="0"/>
              <a:t> "habitación oscura"). Es literalmente un cuarto oscuro o una caja con un agujero pequeño en una pared. En ella, una imagen invertida fuera del agujero aparecería en la pared opuesta. </a:t>
            </a:r>
            <a:br>
              <a:rPr lang="es-PA" dirty="0" smtClean="0"/>
            </a:br>
            <a:endParaRPr lang="es-PA" dirty="0"/>
          </a:p>
        </p:txBody>
      </p:sp>
      <p:pic>
        <p:nvPicPr>
          <p:cNvPr id="145410" name="Picture 2" descr="http://bp3.blogger.com/_0c5v3QO_0CI/SG08RWTzItI/AAAAAAAAAZk/reCAXk7gZOY/s400/C%C3%A1mara+oscura.jpg"/>
          <p:cNvPicPr>
            <a:picLocks noChangeAspect="1" noChangeArrowheads="1"/>
          </p:cNvPicPr>
          <p:nvPr/>
        </p:nvPicPr>
        <p:blipFill>
          <a:blip r:embed="rId2" cstate="print"/>
          <a:srcRect/>
          <a:stretch>
            <a:fillRect/>
          </a:stretch>
        </p:blipFill>
        <p:spPr bwMode="auto">
          <a:xfrm>
            <a:off x="5029199" y="1234879"/>
            <a:ext cx="3940630" cy="4832092"/>
          </a:xfrm>
          <a:prstGeom prst="rect">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p:spPr>
      </p:pic>
      <p:sp>
        <p:nvSpPr>
          <p:cNvPr id="6" name="5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Hosted by ImageShack.us">
            <a:hlinkClick r:id="rId2"/>
          </p:cNvPr>
          <p:cNvPicPr>
            <a:picLocks noChangeAspect="1" noChangeArrowheads="1"/>
          </p:cNvPicPr>
          <p:nvPr/>
        </p:nvPicPr>
        <p:blipFill>
          <a:blip r:embed="rId3" cstate="print"/>
          <a:srcRect/>
          <a:stretch>
            <a:fillRect/>
          </a:stretch>
        </p:blipFill>
        <p:spPr bwMode="auto">
          <a:xfrm>
            <a:off x="174171" y="595086"/>
            <a:ext cx="8781143" cy="55444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203200" y="1705098"/>
            <a:ext cx="4572000" cy="3970318"/>
          </a:xfrm>
          <a:prstGeom prst="rect">
            <a:avLst/>
          </a:prstGeom>
        </p:spPr>
        <p:txBody>
          <a:bodyPr>
            <a:spAutoFit/>
          </a:bodyPr>
          <a:lstStyle/>
          <a:p>
            <a:r>
              <a:rPr lang="es-PA" dirty="0" smtClean="0"/>
              <a:t>Este dispositivo se podría utilizar así, para ayudar al dibujo (el artista podría repasar el contorno de la imagen en una lona colgada en la pared) y era considerado absolutamente significativo en el desarrollo de la </a:t>
            </a:r>
            <a:r>
              <a:rPr lang="es-PA" dirty="0" err="1" smtClean="0"/>
              <a:t>proto</a:t>
            </a:r>
            <a:r>
              <a:rPr lang="es-PA" dirty="0" smtClean="0"/>
              <a:t>-fotografía.</a:t>
            </a:r>
            <a:endParaRPr lang="es-PA" dirty="0"/>
          </a:p>
        </p:txBody>
      </p:sp>
      <p:pic>
        <p:nvPicPr>
          <p:cNvPr id="141314" name="Picture 2" descr="http://sonia1989.files.wordpress.com/2009/02/estenopeica.jpg"/>
          <p:cNvPicPr>
            <a:picLocks noChangeAspect="1" noChangeArrowheads="1"/>
          </p:cNvPicPr>
          <p:nvPr/>
        </p:nvPicPr>
        <p:blipFill>
          <a:blip r:embed="rId2" cstate="print"/>
          <a:srcRect/>
          <a:stretch>
            <a:fillRect/>
          </a:stretch>
        </p:blipFill>
        <p:spPr bwMode="auto">
          <a:xfrm>
            <a:off x="4775199" y="1705098"/>
            <a:ext cx="4372603" cy="4405415"/>
          </a:xfrm>
          <a:prstGeom prst="rect">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p:spPr>
      </p:pic>
      <p:sp>
        <p:nvSpPr>
          <p:cNvPr id="6" name="5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9400"/>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46434" name="Picture 2" descr="http://www.muslimheritage.com/uploads/Ibn_Al_Haitham_Cover_Image.jpg"/>
          <p:cNvPicPr>
            <a:picLocks noChangeAspect="1" noChangeArrowheads="1"/>
          </p:cNvPicPr>
          <p:nvPr/>
        </p:nvPicPr>
        <p:blipFill>
          <a:blip r:embed="rId2" cstate="print"/>
          <a:srcRect/>
          <a:stretch>
            <a:fillRect/>
          </a:stretch>
        </p:blipFill>
        <p:spPr bwMode="auto">
          <a:xfrm>
            <a:off x="5162550" y="1175659"/>
            <a:ext cx="3763736" cy="4877934"/>
          </a:xfrm>
          <a:prstGeom prst="rect">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p:spPr>
      </p:pic>
      <p:sp>
        <p:nvSpPr>
          <p:cNvPr id="5" name="4 Rectángulo"/>
          <p:cNvSpPr/>
          <p:nvPr/>
        </p:nvSpPr>
        <p:spPr>
          <a:xfrm>
            <a:off x="195942" y="1898609"/>
            <a:ext cx="4572000" cy="4154984"/>
          </a:xfrm>
          <a:prstGeom prst="rect">
            <a:avLst/>
          </a:prstGeom>
        </p:spPr>
        <p:txBody>
          <a:bodyPr>
            <a:spAutoFit/>
          </a:bodyPr>
          <a:lstStyle/>
          <a:p>
            <a:r>
              <a:rPr lang="es-PA" sz="2400" dirty="0"/>
              <a:t>La invención de la cámara oscura fue atribuida a un matemático islámico, </a:t>
            </a:r>
            <a:r>
              <a:rPr lang="es-PA" sz="2400" dirty="0" smtClean="0"/>
              <a:t>astrónomo </a:t>
            </a:r>
            <a:r>
              <a:rPr lang="es-PA" sz="2400" dirty="0"/>
              <a:t>y físico llamado Ibn al-</a:t>
            </a:r>
            <a:r>
              <a:rPr lang="es-PA" sz="2400" dirty="0" err="1"/>
              <a:t>Haitham</a:t>
            </a:r>
            <a:r>
              <a:rPr lang="es-PA" sz="2400" dirty="0"/>
              <a:t>, más conocido como </a:t>
            </a:r>
            <a:r>
              <a:rPr lang="es-PA" sz="2400" dirty="0" err="1"/>
              <a:t>Alhazen</a:t>
            </a:r>
            <a:r>
              <a:rPr lang="es-PA" sz="2400" dirty="0"/>
              <a:t>, en el siglo XI en Egipto. Sin embargo, el principio de la cámara oscura era conocido probablemente por los pensadores desde </a:t>
            </a:r>
            <a:r>
              <a:rPr lang="es-PA" sz="2400" dirty="0" smtClean="0"/>
              <a:t>Aristóteles </a:t>
            </a:r>
            <a:r>
              <a:rPr lang="es-PA" sz="2400" dirty="0"/>
              <a:t>(300 D.C.).</a:t>
            </a:r>
          </a:p>
        </p:txBody>
      </p:sp>
      <p:sp>
        <p:nvSpPr>
          <p:cNvPr id="6" name="5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5771"/>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111703"/>
            <a:ext cx="5917004" cy="52322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a:spAutoFit/>
          </a:bodyPr>
          <a:lstStyle/>
          <a:p>
            <a:r>
              <a:rPr lang="es-PA" b="1" dirty="0" smtClean="0"/>
              <a:t>Inicios  de La Fotografía Moderna</a:t>
            </a:r>
            <a:endParaRPr lang="es-PA" dirty="0"/>
          </a:p>
        </p:txBody>
      </p:sp>
      <p:pic>
        <p:nvPicPr>
          <p:cNvPr id="133122" name="Picture 2" descr="http://77.img.v4.skyrock.net/77c/la-photographie/pics/455551688.jpg"/>
          <p:cNvPicPr>
            <a:picLocks noChangeAspect="1" noChangeArrowheads="1"/>
          </p:cNvPicPr>
          <p:nvPr/>
        </p:nvPicPr>
        <p:blipFill>
          <a:blip r:embed="rId2" cstate="print"/>
          <a:srcRect/>
          <a:stretch>
            <a:fillRect/>
          </a:stretch>
        </p:blipFill>
        <p:spPr bwMode="auto">
          <a:xfrm>
            <a:off x="5917004" y="1111703"/>
            <a:ext cx="3038310" cy="4969783"/>
          </a:xfrm>
          <a:prstGeom prst="ellipse">
            <a:avLst/>
          </a:prstGeom>
          <a:ln w="190500" cap="rnd">
            <a:solidFill>
              <a:schemeClr val="bg2">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5 Rectángulo"/>
          <p:cNvSpPr/>
          <p:nvPr/>
        </p:nvSpPr>
        <p:spPr>
          <a:xfrm>
            <a:off x="1" y="1634924"/>
            <a:ext cx="5646056" cy="4446562"/>
          </a:xfrm>
          <a:prstGeom prst="rect">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r>
              <a:rPr lang="es-PA" sz="2700" dirty="0" smtClean="0"/>
              <a:t>En el año 1816 el científico francés Nicéphore Niepce obtuvo las primeras imágenes fotográficas, aunque la fotografía más antigua que se conserva es una imagen obtenida en 1826 con la utilización de una cámara oscura y un soporte sensibilizado mediante una emulsión química de sales de plata.</a:t>
            </a:r>
            <a:r>
              <a:rPr lang="es-PA" dirty="0" smtClean="0"/>
              <a:t/>
            </a:r>
            <a:br>
              <a:rPr lang="es-PA" dirty="0" smtClean="0"/>
            </a:br>
            <a:endParaRPr lang="es-PA" dirty="0"/>
          </a:p>
        </p:txBody>
      </p:sp>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9275"/>
            <a:ext cx="8229600" cy="858611"/>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1" y="1407885"/>
            <a:ext cx="4847771" cy="4524315"/>
          </a:xfrm>
          <a:prstGeom prst="rect">
            <a:avLst/>
          </a:prstGeom>
          <a:solidFill>
            <a:schemeClr val="bg1">
              <a:lumMod val="95000"/>
              <a:lumOff val="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s-PA" sz="3200" b="1" dirty="0" smtClean="0">
                <a:solidFill>
                  <a:srgbClr val="FF0000"/>
                </a:solidFill>
              </a:rPr>
              <a:t>1826-1827</a:t>
            </a:r>
            <a:r>
              <a:rPr lang="es-PA" sz="3200" dirty="0" smtClean="0">
                <a:solidFill>
                  <a:srgbClr val="FF0000"/>
                </a:solidFill>
              </a:rPr>
              <a:t> </a:t>
            </a:r>
            <a:r>
              <a:rPr lang="es-PA" sz="3200" dirty="0" smtClean="0"/>
              <a:t/>
            </a:r>
            <a:br>
              <a:rPr lang="es-PA" sz="3200" dirty="0" smtClean="0"/>
            </a:br>
            <a:r>
              <a:rPr lang="es-PA" sz="3200" dirty="0" smtClean="0"/>
              <a:t>Por cartas de </a:t>
            </a:r>
            <a:r>
              <a:rPr lang="es-PA" sz="3200" dirty="0" err="1" smtClean="0"/>
              <a:t>Niépce</a:t>
            </a:r>
            <a:r>
              <a:rPr lang="es-PA" sz="3200" dirty="0" smtClean="0"/>
              <a:t> se tienen noticias de que exitosamente logró producir un número de 'Puntos de Vista', como le llamó a la que hoy a llegado a considerarse la primera foto. </a:t>
            </a:r>
            <a:endParaRPr lang="es-PA" sz="3200" dirty="0"/>
          </a:p>
        </p:txBody>
      </p:sp>
      <p:pic>
        <p:nvPicPr>
          <p:cNvPr id="134146" name="Picture 2" descr="http://2.bp.blogspot.com/_B1y_VzCwENU/Sawmh0VQjvI/AAAAAAAAi4U/WaF77XublmQ/s400/View_from_the_Window_at_Le_Gras,_Joseph_Nic%C3%A9phore_Ni%C3%A9pce,_uncompressed_UMN_source.png">
            <a:hlinkClick r:id="rId2"/>
          </p:cNvPr>
          <p:cNvPicPr>
            <a:picLocks noChangeAspect="1" noChangeArrowheads="1"/>
          </p:cNvPicPr>
          <p:nvPr/>
        </p:nvPicPr>
        <p:blipFill>
          <a:blip r:embed="rId3" cstate="print"/>
          <a:srcRect/>
          <a:stretch>
            <a:fillRect/>
          </a:stretch>
        </p:blipFill>
        <p:spPr bwMode="auto">
          <a:xfrm>
            <a:off x="4876800" y="1382713"/>
            <a:ext cx="4078514" cy="4549487"/>
          </a:xfrm>
          <a:prstGeom prst="rect">
            <a:avLst/>
          </a:prstGeom>
          <a:ln>
            <a:noFill/>
          </a:ln>
          <a:effectLst>
            <a:softEdge rad="112500"/>
          </a:effectLst>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9400"/>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188686" y="1230668"/>
            <a:ext cx="4572000" cy="4832092"/>
          </a:xfrm>
          <a:prstGeom prst="rect">
            <a:avLst/>
          </a:prstGeom>
        </p:spPr>
        <p:txBody>
          <a:bodyPr>
            <a:spAutoFit/>
          </a:bodyPr>
          <a:lstStyle/>
          <a:p>
            <a:r>
              <a:rPr lang="es-PA" dirty="0" smtClean="0"/>
              <a:t>En </a:t>
            </a:r>
            <a:r>
              <a:rPr lang="es-PA" b="1" i="1" dirty="0" smtClean="0">
                <a:solidFill>
                  <a:srgbClr val="FF0000"/>
                </a:solidFill>
              </a:rPr>
              <a:t>1839</a:t>
            </a:r>
            <a:r>
              <a:rPr lang="es-PA" dirty="0" smtClean="0"/>
              <a:t>  Louis Daguerre</a:t>
            </a:r>
            <a:r>
              <a:rPr lang="es-PA" dirty="0"/>
              <a:t> </a:t>
            </a:r>
            <a:r>
              <a:rPr lang="es-PA" dirty="0" smtClean="0"/>
              <a:t>hizo público su proceso para la obtención de fotografías basado en la plata denominado </a:t>
            </a:r>
            <a:r>
              <a:rPr lang="es-PA" b="1" i="1" dirty="0" smtClean="0">
                <a:solidFill>
                  <a:srgbClr val="FF0000"/>
                </a:solidFill>
              </a:rPr>
              <a:t>daguerrotipo</a:t>
            </a:r>
            <a:r>
              <a:rPr lang="es-PA" dirty="0" smtClean="0"/>
              <a:t>, que resolvía algunos problemas técnicos del procedimiento inicial de Niepce y reducía los tiempos necesarios de exposición.</a:t>
            </a:r>
            <a:endParaRPr lang="es-PA" dirty="0"/>
          </a:p>
        </p:txBody>
      </p:sp>
      <p:pic>
        <p:nvPicPr>
          <p:cNvPr id="140290" name="Picture 2" descr="http://www.zonezero.com/magazine/articles/doifel/images/hogg.jpg"/>
          <p:cNvPicPr>
            <a:picLocks noChangeAspect="1" noChangeArrowheads="1"/>
          </p:cNvPicPr>
          <p:nvPr/>
        </p:nvPicPr>
        <p:blipFill>
          <a:blip r:embed="rId2" cstate="print"/>
          <a:srcRect/>
          <a:stretch>
            <a:fillRect/>
          </a:stretch>
        </p:blipFill>
        <p:spPr bwMode="auto">
          <a:xfrm>
            <a:off x="4760686" y="1230668"/>
            <a:ext cx="4286250" cy="4832092"/>
          </a:xfrm>
          <a:prstGeom prst="rect">
            <a:avLst/>
          </a:prstGeom>
          <a:noFill/>
        </p:spPr>
      </p:pic>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www.oscarsabetta.com/historia_maestros/imagenes/h-primera-foto-hombre.paris.jpg"/>
          <p:cNvPicPr>
            <a:picLocks noChangeAspect="1" noChangeArrowheads="1"/>
          </p:cNvPicPr>
          <p:nvPr/>
        </p:nvPicPr>
        <p:blipFill>
          <a:blip r:embed="rId2" cstate="print"/>
          <a:srcRect/>
          <a:stretch>
            <a:fillRect/>
          </a:stretch>
        </p:blipFill>
        <p:spPr bwMode="auto">
          <a:xfrm>
            <a:off x="5109028" y="1001485"/>
            <a:ext cx="3920752" cy="4383315"/>
          </a:xfrm>
          <a:prstGeom prst="rect">
            <a:avLst/>
          </a:prstGeom>
          <a:noFill/>
        </p:spPr>
      </p:pic>
      <p:sp>
        <p:nvSpPr>
          <p:cNvPr id="2" name="1 Título"/>
          <p:cNvSpPr>
            <a:spLocks noGrp="1"/>
          </p:cNvSpPr>
          <p:nvPr>
            <p:ph type="title"/>
          </p:nvPr>
        </p:nvSpPr>
        <p:spPr>
          <a:xfrm>
            <a:off x="457200" y="250371"/>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1" y="1393371"/>
            <a:ext cx="5109029" cy="2062103"/>
          </a:xfrm>
          <a:prstGeom prst="rect">
            <a:avLst/>
          </a:prstGeom>
        </p:spPr>
        <p:txBody>
          <a:bodyPr wrap="square">
            <a:spAutoFit/>
          </a:bodyPr>
          <a:lstStyle/>
          <a:p>
            <a:r>
              <a:rPr lang="es-PA" dirty="0" smtClean="0"/>
              <a:t> </a:t>
            </a:r>
            <a:r>
              <a:rPr lang="es-PA" sz="2000" dirty="0" smtClean="0"/>
              <a:t>Jacques Mandé Daguerre, socio del desaparecido </a:t>
            </a:r>
            <a:r>
              <a:rPr lang="es-PA" sz="2000" dirty="0" err="1" smtClean="0"/>
              <a:t>Niépce</a:t>
            </a:r>
            <a:r>
              <a:rPr lang="es-PA" sz="2000" dirty="0" smtClean="0"/>
              <a:t>, inventa una forma permanente de reproducir una impresión en una placa de metal. Se comienza a hablar por primera vez de este invento con el nombre de fotografía. </a:t>
            </a:r>
            <a:endParaRPr lang="es-PA" sz="2000" dirty="0"/>
          </a:p>
        </p:txBody>
      </p:sp>
      <p:sp>
        <p:nvSpPr>
          <p:cNvPr id="6" name="5 Rectángulo"/>
          <p:cNvSpPr/>
          <p:nvPr/>
        </p:nvSpPr>
        <p:spPr>
          <a:xfrm>
            <a:off x="0" y="3860800"/>
            <a:ext cx="4572000" cy="1815882"/>
          </a:xfrm>
          <a:prstGeom prst="rect">
            <a:avLst/>
          </a:prstGeom>
        </p:spPr>
        <p:txBody>
          <a:bodyPr>
            <a:spAutoFit/>
          </a:bodyPr>
          <a:lstStyle/>
          <a:p>
            <a:r>
              <a:rPr lang="es-PA" dirty="0" smtClean="0"/>
              <a:t>Derecha, la primera, tomada a un hombre en París, en 1839, y su autor,</a:t>
            </a:r>
            <a:r>
              <a:rPr lang="es-PA" b="1" i="1" dirty="0" smtClean="0">
                <a:solidFill>
                  <a:srgbClr val="FFFF00"/>
                </a:solidFill>
              </a:rPr>
              <a:t> Louis Daguerre.</a:t>
            </a:r>
            <a:endParaRPr lang="es-PA" b="1" i="1" dirty="0">
              <a:solidFill>
                <a:srgbClr val="FFFF00"/>
              </a:solidFill>
            </a:endParaRPr>
          </a:p>
        </p:txBody>
      </p:sp>
      <p:pic>
        <p:nvPicPr>
          <p:cNvPr id="143366" name="Picture 6" descr="http://www.kmkcecilia1837.nl/archief2006/1837/images/Louis_Daguerre.jpg"/>
          <p:cNvPicPr>
            <a:picLocks noChangeAspect="1" noChangeArrowheads="1"/>
          </p:cNvPicPr>
          <p:nvPr/>
        </p:nvPicPr>
        <p:blipFill>
          <a:blip r:embed="rId3" cstate="print"/>
          <a:srcRect/>
          <a:stretch>
            <a:fillRect/>
          </a:stretch>
        </p:blipFill>
        <p:spPr bwMode="auto">
          <a:xfrm>
            <a:off x="4311586" y="3816586"/>
            <a:ext cx="1856136" cy="2236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solidFill>
                <a:srgbClr val="FFFF00"/>
              </a:solidFill>
              <a:latin typeface="Arial Rounded MT Bold" pitchFamily="34" charset="0"/>
            </a:endParaRPr>
          </a:p>
        </p:txBody>
      </p:sp>
      <p:sp>
        <p:nvSpPr>
          <p:cNvPr id="8" name="7 CuadroTexto"/>
          <p:cNvSpPr txBox="1"/>
          <p:nvPr/>
        </p:nvSpPr>
        <p:spPr>
          <a:xfrm>
            <a:off x="261257" y="1465943"/>
            <a:ext cx="8425543" cy="4401205"/>
          </a:xfrm>
          <a:prstGeom prst="rect">
            <a:avLst/>
          </a:prstGeom>
          <a:noFill/>
        </p:spPr>
        <p:txBody>
          <a:bodyPr wrap="square" rtlCol="0">
            <a:spAutoFit/>
          </a:bodyPr>
          <a:lstStyle/>
          <a:p>
            <a:r>
              <a:rPr lang="es-MX" b="1" dirty="0" smtClean="0">
                <a:solidFill>
                  <a:srgbClr val="99FFCC"/>
                </a:solidFill>
              </a:rPr>
              <a:t>Antecedentes Generales:</a:t>
            </a:r>
          </a:p>
          <a:p>
            <a:endParaRPr lang="es-MX" dirty="0"/>
          </a:p>
          <a:p>
            <a:r>
              <a:rPr lang="es-PA" b="1" dirty="0" smtClean="0">
                <a:solidFill>
                  <a:srgbClr val="FFFF00"/>
                </a:solidFill>
                <a:latin typeface="+mn-lt"/>
                <a:cs typeface="Aharoni" pitchFamily="2" charset="-79"/>
              </a:rPr>
              <a:t>1521: </a:t>
            </a:r>
            <a:r>
              <a:rPr lang="es-PA" b="1" dirty="0" smtClean="0">
                <a:solidFill>
                  <a:srgbClr val="FFFF00"/>
                </a:solidFill>
              </a:rPr>
              <a:t> Cesare Cesariano</a:t>
            </a:r>
          </a:p>
          <a:p>
            <a:endParaRPr lang="es-MX" dirty="0"/>
          </a:p>
          <a:p>
            <a:endParaRPr lang="es-MX" dirty="0" smtClean="0"/>
          </a:p>
          <a:p>
            <a:endParaRPr lang="es-MX" dirty="0"/>
          </a:p>
          <a:p>
            <a:endParaRPr lang="es-MX" dirty="0" smtClean="0"/>
          </a:p>
          <a:p>
            <a:endParaRPr lang="es-MX" dirty="0"/>
          </a:p>
          <a:p>
            <a:endParaRPr lang="es-MX" dirty="0" smtClean="0"/>
          </a:p>
          <a:p>
            <a:endParaRPr lang="es-PA" dirty="0"/>
          </a:p>
        </p:txBody>
      </p:sp>
      <p:pic>
        <p:nvPicPr>
          <p:cNvPr id="109570" name="Picture 2" descr="http://www.oscarsabetta.com/historia_maestros/imagenes/h-camara_oscura.gif"/>
          <p:cNvPicPr>
            <a:picLocks noChangeAspect="1" noChangeArrowheads="1"/>
          </p:cNvPicPr>
          <p:nvPr/>
        </p:nvPicPr>
        <p:blipFill>
          <a:blip r:embed="rId2" cstate="print"/>
          <a:srcRect/>
          <a:stretch>
            <a:fillRect/>
          </a:stretch>
        </p:blipFill>
        <p:spPr bwMode="auto">
          <a:xfrm>
            <a:off x="4789714" y="1465943"/>
            <a:ext cx="4180114" cy="4601028"/>
          </a:xfrm>
          <a:prstGeom prst="roundRect">
            <a:avLst>
              <a:gd name="adj" fmla="val 11111"/>
            </a:avLst>
          </a:prstGeom>
          <a:ln w="190500" cap="rnd">
            <a:solidFill>
              <a:schemeClr val="accent2">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9 Rectángulo redondeado"/>
          <p:cNvSpPr/>
          <p:nvPr/>
        </p:nvSpPr>
        <p:spPr>
          <a:xfrm>
            <a:off x="0" y="2830286"/>
            <a:ext cx="4992914" cy="3657600"/>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sz="2000" dirty="0" smtClean="0"/>
              <a:t>Quizás la primera publicación sobre la cámara oscura es de Cesare Cesariano, un alumno de Leonardo durante el Renacimiento. En el transcurso de este siglo el científico Georgius Fabricus experimentaba ya con las sales de plata, notando algunas de sus propiedades.</a:t>
            </a:r>
            <a:endParaRPr lang="es-MX" sz="2000" dirty="0" smtClean="0"/>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2943"/>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277257"/>
            <a:ext cx="5500914" cy="4893647"/>
          </a:xfrm>
          <a:prstGeom prst="rect">
            <a:avLst/>
          </a:prstGeom>
        </p:spPr>
        <p:txBody>
          <a:bodyPr wrap="square">
            <a:spAutoFit/>
          </a:bodyPr>
          <a:lstStyle/>
          <a:p>
            <a:r>
              <a:rPr lang="es-PA" sz="2400" b="1" dirty="0" smtClean="0">
                <a:solidFill>
                  <a:srgbClr val="FF0000"/>
                </a:solidFill>
              </a:rPr>
              <a:t>1835</a:t>
            </a:r>
            <a:r>
              <a:rPr lang="es-PA" sz="2400" dirty="0" smtClean="0"/>
              <a:t/>
            </a:r>
            <a:br>
              <a:rPr lang="es-PA" sz="2400" dirty="0" smtClean="0"/>
            </a:br>
            <a:r>
              <a:rPr lang="es-PA" sz="3600" dirty="0" smtClean="0"/>
              <a:t>William Henry Fox Talbot, anuncia a la Real Sociedad de Londres su propia forma de lograr una imagen permanente, en lo que hoy es el más antiguo negativo sobre papel. </a:t>
            </a:r>
            <a:endParaRPr lang="es-PA" sz="3600" dirty="0"/>
          </a:p>
        </p:txBody>
      </p:sp>
      <p:pic>
        <p:nvPicPr>
          <p:cNvPr id="136194" name="Picture 2" descr="http://portal.cizgi.com.tr/column/upload/article/1102/html/william_henry_fox_talbot.jpg"/>
          <p:cNvPicPr>
            <a:picLocks noChangeAspect="1" noChangeArrowheads="1"/>
          </p:cNvPicPr>
          <p:nvPr/>
        </p:nvPicPr>
        <p:blipFill>
          <a:blip r:embed="rId2" cstate="print"/>
          <a:srcRect/>
          <a:stretch>
            <a:fillRect/>
          </a:stretch>
        </p:blipFill>
        <p:spPr bwMode="auto">
          <a:xfrm>
            <a:off x="5718629" y="1277257"/>
            <a:ext cx="2968171" cy="46881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68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37218" name="Picture 2" descr="A calotype image by Fox Talbot, created in 1853"/>
          <p:cNvPicPr>
            <a:picLocks noChangeAspect="1" noChangeArrowheads="1"/>
          </p:cNvPicPr>
          <p:nvPr/>
        </p:nvPicPr>
        <p:blipFill>
          <a:blip r:embed="rId2" cstate="print"/>
          <a:srcRect/>
          <a:stretch>
            <a:fillRect/>
          </a:stretch>
        </p:blipFill>
        <p:spPr bwMode="auto">
          <a:xfrm>
            <a:off x="4789714" y="1349829"/>
            <a:ext cx="4214593" cy="4615542"/>
          </a:xfrm>
          <a:prstGeom prst="rect">
            <a:avLst/>
          </a:prstGeom>
          <a:noFill/>
        </p:spPr>
      </p:pic>
      <p:sp>
        <p:nvSpPr>
          <p:cNvPr id="7" name="6 Rectángulo"/>
          <p:cNvSpPr/>
          <p:nvPr/>
        </p:nvSpPr>
        <p:spPr>
          <a:xfrm>
            <a:off x="217714" y="1059544"/>
            <a:ext cx="4572000" cy="50799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PA" sz="2700" b="1" dirty="0" smtClean="0">
                <a:solidFill>
                  <a:srgbClr val="FF0000"/>
                </a:solidFill>
              </a:rPr>
              <a:t>Fox Talbot</a:t>
            </a:r>
          </a:p>
          <a:p>
            <a:r>
              <a:rPr lang="es-PA" sz="2700" b="1" i="1" dirty="0" smtClean="0">
                <a:solidFill>
                  <a:srgbClr val="FFFF00"/>
                </a:solidFill>
              </a:rPr>
              <a:t>Calotipo:</a:t>
            </a:r>
            <a:r>
              <a:rPr lang="es-PA" sz="2700" dirty="0" smtClean="0"/>
              <a:t> es el proceso, patentado por Talbot en 1841.Tenía una ventaja importante sobre el </a:t>
            </a:r>
            <a:r>
              <a:rPr lang="es-PA" sz="2700" b="1" i="1" dirty="0" smtClean="0">
                <a:solidFill>
                  <a:srgbClr val="FFFF00"/>
                </a:solidFill>
              </a:rPr>
              <a:t>Daguerrotipo</a:t>
            </a:r>
            <a:r>
              <a:rPr lang="es-PA" sz="2700" dirty="0" smtClean="0"/>
              <a:t>. Aunque la calidad de la imagen de los daguerrotipos fuera lejos de ser superior, sólo existió la una imagen, y las copias no se podrían hacer en ese entonces. </a:t>
            </a:r>
            <a:endParaRPr lang="es-PA" sz="2700" dirty="0"/>
          </a:p>
        </p:txBody>
      </p:sp>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451429"/>
            <a:ext cx="4572000" cy="4278094"/>
          </a:xfrm>
          <a:prstGeom prst="rect">
            <a:avLst/>
          </a:prstGeom>
        </p:spPr>
        <p:txBody>
          <a:bodyPr>
            <a:spAutoFit/>
          </a:bodyPr>
          <a:lstStyle/>
          <a:p>
            <a:r>
              <a:rPr lang="es-PA" sz="3400" b="1" i="1" dirty="0" smtClean="0">
                <a:solidFill>
                  <a:srgbClr val="FFFF00"/>
                </a:solidFill>
              </a:rPr>
              <a:t>El </a:t>
            </a:r>
            <a:r>
              <a:rPr lang="es-PA" sz="3400" b="1" i="1" dirty="0">
                <a:solidFill>
                  <a:srgbClr val="FFFF00"/>
                </a:solidFill>
              </a:rPr>
              <a:t>C</a:t>
            </a:r>
            <a:r>
              <a:rPr lang="es-PA" sz="3400" b="1" i="1" dirty="0" smtClean="0">
                <a:solidFill>
                  <a:srgbClr val="FFFF00"/>
                </a:solidFill>
              </a:rPr>
              <a:t>alotipo </a:t>
            </a:r>
            <a:r>
              <a:rPr lang="es-PA" sz="3400" dirty="0" smtClean="0"/>
              <a:t>es, por una parte, un proceso negativo/positivo, significando que un número ilimitado de copias se podría hacer de un negativo original.</a:t>
            </a:r>
            <a:endParaRPr lang="es-PA" sz="3400" dirty="0"/>
          </a:p>
        </p:txBody>
      </p:sp>
      <p:pic>
        <p:nvPicPr>
          <p:cNvPr id="138244" name="Picture 4" descr="http://images.businessweek.com/ss/06/02/photofair/image/16-u1084c_h.jpg"/>
          <p:cNvPicPr>
            <a:picLocks noChangeAspect="1" noChangeArrowheads="1"/>
          </p:cNvPicPr>
          <p:nvPr/>
        </p:nvPicPr>
        <p:blipFill>
          <a:blip r:embed="rId2" cstate="print"/>
          <a:srcRect/>
          <a:stretch>
            <a:fillRect/>
          </a:stretch>
        </p:blipFill>
        <p:spPr bwMode="auto">
          <a:xfrm>
            <a:off x="4953000" y="1155247"/>
            <a:ext cx="4191000" cy="4838700"/>
          </a:xfrm>
          <a:prstGeom prst="rect">
            <a:avLst/>
          </a:prstGeom>
          <a:noFill/>
          <a:effectLst>
            <a:glow rad="228600">
              <a:schemeClr val="accent6">
                <a:satMod val="175000"/>
                <a:alpha val="40000"/>
              </a:schemeClr>
            </a:glow>
          </a:effectLst>
        </p:spPr>
      </p:pic>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rui.co.uk/news/wp-content/uploads/2009/03/broomtalbot.jpg"/>
          <p:cNvPicPr>
            <a:picLocks noChangeAspect="1" noChangeArrowheads="1"/>
          </p:cNvPicPr>
          <p:nvPr/>
        </p:nvPicPr>
        <p:blipFill>
          <a:blip r:embed="rId2" cstate="print"/>
          <a:srcRect/>
          <a:stretch>
            <a:fillRect/>
          </a:stretch>
        </p:blipFill>
        <p:spPr bwMode="auto">
          <a:xfrm>
            <a:off x="0" y="551543"/>
            <a:ext cx="9144000" cy="5587999"/>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5788055"/>
            <a:ext cx="9144000" cy="400110"/>
          </a:xfrm>
          <a:prstGeom prst="rect">
            <a:avLst/>
          </a:prstGeom>
        </p:spPr>
        <p:txBody>
          <a:bodyPr wrap="square">
            <a:spAutoFit/>
          </a:bodyPr>
          <a:lstStyle/>
          <a:p>
            <a:r>
              <a:rPr lang="es-PA" sz="2000" dirty="0" smtClean="0"/>
              <a:t>El positivo-negativo de Talbot fue lo básico para la fotografía moderna.</a:t>
            </a:r>
            <a:endParaRPr lang="es-PA" sz="2000" dirty="0"/>
          </a:p>
        </p:txBody>
      </p:sp>
      <p:pic>
        <p:nvPicPr>
          <p:cNvPr id="135170" name="Picture 2" descr="Archivo:Talbot foto.jpg">
            <a:hlinkClick r:id="rId2"/>
          </p:cNvPr>
          <p:cNvPicPr>
            <a:picLocks noChangeAspect="1" noChangeArrowheads="1"/>
          </p:cNvPicPr>
          <p:nvPr/>
        </p:nvPicPr>
        <p:blipFill>
          <a:blip r:embed="rId3" cstate="print"/>
          <a:srcRect/>
          <a:stretch>
            <a:fillRect/>
          </a:stretch>
        </p:blipFill>
        <p:spPr bwMode="auto">
          <a:xfrm>
            <a:off x="0" y="1465943"/>
            <a:ext cx="9144000" cy="4322111"/>
          </a:xfrm>
          <a:prstGeom prst="rect">
            <a:avLst/>
          </a:prstGeom>
          <a:noFill/>
        </p:spPr>
      </p:pic>
      <p:sp>
        <p:nvSpPr>
          <p:cNvPr id="6" name="5 Rectángulo"/>
          <p:cNvSpPr/>
          <p:nvPr/>
        </p:nvSpPr>
        <p:spPr>
          <a:xfrm>
            <a:off x="3556000" y="1465943"/>
            <a:ext cx="5588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dirty="0" smtClean="0">
                <a:solidFill>
                  <a:schemeClr val="tx1"/>
                </a:solidFill>
              </a:rPr>
              <a:t>"Schreiner in Lacock" de 1842/43</a:t>
            </a:r>
            <a:endParaRPr lang="es-PA"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189819"/>
            <a:ext cx="3105337" cy="523220"/>
          </a:xfrm>
          <a:prstGeom prst="rect">
            <a:avLst/>
          </a:prstGeom>
        </p:spPr>
        <p:txBody>
          <a:bodyPr wrap="none">
            <a:spAutoFit/>
          </a:bodyPr>
          <a:lstStyle/>
          <a:p>
            <a:r>
              <a:rPr lang="es-PA" dirty="0" smtClean="0">
                <a:solidFill>
                  <a:srgbClr val="FF0000"/>
                </a:solidFill>
              </a:rPr>
              <a:t>Hércules Florence</a:t>
            </a:r>
            <a:endParaRPr lang="es-PA" dirty="0">
              <a:solidFill>
                <a:srgbClr val="FF0000"/>
              </a:solidFill>
            </a:endParaRPr>
          </a:p>
        </p:txBody>
      </p:sp>
      <p:pic>
        <p:nvPicPr>
          <p:cNvPr id="147458" name="Picture 2" descr="http://adriana.florence.zip.net/images/herculesflorence-idade.jpg"/>
          <p:cNvPicPr>
            <a:picLocks noChangeAspect="1" noChangeArrowheads="1"/>
          </p:cNvPicPr>
          <p:nvPr/>
        </p:nvPicPr>
        <p:blipFill>
          <a:blip r:embed="rId2" cstate="print"/>
          <a:srcRect/>
          <a:stretch>
            <a:fillRect/>
          </a:stretch>
        </p:blipFill>
        <p:spPr bwMode="auto">
          <a:xfrm>
            <a:off x="5268687" y="1189819"/>
            <a:ext cx="3418114" cy="4396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Rectángulo"/>
          <p:cNvSpPr/>
          <p:nvPr/>
        </p:nvSpPr>
        <p:spPr>
          <a:xfrm>
            <a:off x="0" y="1713039"/>
            <a:ext cx="4572000" cy="4401205"/>
          </a:xfrm>
          <a:prstGeom prst="rect">
            <a:avLst/>
          </a:prstGeom>
          <a:solidFill>
            <a:schemeClr val="bg2">
              <a:lumMod val="50000"/>
            </a:schemeClr>
          </a:solidFill>
        </p:spPr>
        <p:style>
          <a:lnRef idx="0">
            <a:schemeClr val="dk1"/>
          </a:lnRef>
          <a:fillRef idx="3">
            <a:schemeClr val="dk1"/>
          </a:fillRef>
          <a:effectRef idx="3">
            <a:schemeClr val="dk1"/>
          </a:effectRef>
          <a:fontRef idx="minor">
            <a:schemeClr val="lt1"/>
          </a:fontRef>
        </p:style>
        <p:txBody>
          <a:bodyPr>
            <a:spAutoFit/>
          </a:bodyPr>
          <a:lstStyle/>
          <a:p>
            <a:r>
              <a:rPr lang="es-PA" dirty="0" smtClean="0"/>
              <a:t>Su procedimiento suponía la captación de imágenes con la cámara oscura y la utilización del papel como soporte, adecuadamente sensibilizado mediante nitrato de plata. Igualmente empleó las placas de cristal con una emulsión ideada por él mismo.</a:t>
            </a:r>
            <a:endParaRPr lang="es-PA" dirty="0"/>
          </a:p>
        </p:txBody>
      </p:sp>
    </p:spTree>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4" name="Picture 6" descr="http://www.brownie-camera.com/logo.jpg"/>
          <p:cNvPicPr>
            <a:picLocks noChangeAspect="1" noChangeArrowheads="1"/>
          </p:cNvPicPr>
          <p:nvPr/>
        </p:nvPicPr>
        <p:blipFill>
          <a:blip r:embed="rId2" cstate="print"/>
          <a:srcRect/>
          <a:stretch>
            <a:fillRect/>
          </a:stretch>
        </p:blipFill>
        <p:spPr bwMode="auto">
          <a:xfrm>
            <a:off x="4001860" y="1203668"/>
            <a:ext cx="5142139" cy="4916201"/>
          </a:xfrm>
          <a:prstGeom prst="rect">
            <a:avLst/>
          </a:prstGeom>
          <a:noFill/>
        </p:spPr>
      </p:pic>
      <p:sp>
        <p:nvSpPr>
          <p:cNvPr id="2" name="1 Título"/>
          <p:cNvSpPr>
            <a:spLocks noGrp="1"/>
          </p:cNvSpPr>
          <p:nvPr>
            <p:ph type="title"/>
          </p:nvPr>
        </p:nvSpPr>
        <p:spPr>
          <a:xfrm>
            <a:off x="457200" y="264886"/>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407886"/>
            <a:ext cx="4572000" cy="4524315"/>
          </a:xfrm>
          <a:prstGeom prst="rect">
            <a:avLst/>
          </a:prstGeom>
        </p:spPr>
        <p:txBody>
          <a:bodyPr>
            <a:spAutoFit/>
          </a:bodyPr>
          <a:lstStyle/>
          <a:p>
            <a:r>
              <a:rPr lang="es-PA" sz="3600" b="1" dirty="0" smtClean="0">
                <a:solidFill>
                  <a:srgbClr val="FF0000"/>
                </a:solidFill>
              </a:rPr>
              <a:t>1900</a:t>
            </a:r>
            <a:r>
              <a:rPr lang="es-PA" sz="3600" dirty="0" smtClean="0"/>
              <a:t/>
            </a:r>
            <a:br>
              <a:rPr lang="es-PA" sz="3600" dirty="0" smtClean="0"/>
            </a:br>
            <a:r>
              <a:rPr lang="es-PA" sz="3600" dirty="0" smtClean="0"/>
              <a:t>El inventor norteamericano Frank </a:t>
            </a:r>
            <a:r>
              <a:rPr lang="es-PA" sz="3600" dirty="0" err="1" smtClean="0"/>
              <a:t>Brownell</a:t>
            </a:r>
            <a:r>
              <a:rPr lang="es-PA" sz="3600" dirty="0" smtClean="0"/>
              <a:t> diseña una cámara miniatura para 6 fotos a un costo de 1 dólar.</a:t>
            </a:r>
            <a:endParaRPr lang="es-PA" sz="3600" dirty="0"/>
          </a:p>
        </p:txBody>
      </p:sp>
      <p:pic>
        <p:nvPicPr>
          <p:cNvPr id="150532" name="Picture 4" descr="http://www.brownie-camera.com/poll/poll_2/gfx/poll_2.jpg"/>
          <p:cNvPicPr>
            <a:picLocks noChangeAspect="1" noChangeArrowheads="1"/>
          </p:cNvPicPr>
          <p:nvPr/>
        </p:nvPicPr>
        <p:blipFill>
          <a:blip r:embed="rId3" cstate="print"/>
          <a:srcRect/>
          <a:stretch>
            <a:fillRect/>
          </a:stretch>
        </p:blipFill>
        <p:spPr bwMode="auto">
          <a:xfrm>
            <a:off x="7703457" y="1407886"/>
            <a:ext cx="1164772" cy="1789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Archivo:GeorgeEastman2.jpg">
            <a:hlinkClick r:id="rId2"/>
          </p:cNvPr>
          <p:cNvPicPr>
            <a:picLocks noChangeAspect="1" noChangeArrowheads="1"/>
          </p:cNvPicPr>
          <p:nvPr/>
        </p:nvPicPr>
        <p:blipFill>
          <a:blip r:embed="rId3" cstate="print"/>
          <a:srcRect/>
          <a:stretch>
            <a:fillRect/>
          </a:stretch>
        </p:blipFill>
        <p:spPr bwMode="auto">
          <a:xfrm>
            <a:off x="4924425" y="635329"/>
            <a:ext cx="4219575" cy="5504212"/>
          </a:xfrm>
          <a:prstGeom prst="rect">
            <a:avLst/>
          </a:prstGeom>
          <a:noFill/>
        </p:spPr>
      </p:pic>
      <p:sp>
        <p:nvSpPr>
          <p:cNvPr id="2" name="1 Título"/>
          <p:cNvSpPr>
            <a:spLocks noGrp="1"/>
          </p:cNvSpPr>
          <p:nvPr>
            <p:ph type="title"/>
          </p:nvPr>
        </p:nvSpPr>
        <p:spPr>
          <a:xfrm>
            <a:off x="457200" y="145145"/>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10174" y="1692275"/>
            <a:ext cx="3041217" cy="523220"/>
          </a:xfrm>
          <a:prstGeom prst="rect">
            <a:avLst/>
          </a:prstGeom>
        </p:spPr>
        <p:txBody>
          <a:bodyPr wrap="none">
            <a:spAutoFit/>
          </a:bodyPr>
          <a:lstStyle/>
          <a:p>
            <a:r>
              <a:rPr lang="es-PA" b="1" dirty="0" smtClean="0"/>
              <a:t>George Eastman</a:t>
            </a:r>
            <a:endParaRPr lang="es-PA" b="1" dirty="0"/>
          </a:p>
        </p:txBody>
      </p:sp>
      <p:sp>
        <p:nvSpPr>
          <p:cNvPr id="5" name="4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
        <p:nvSpPr>
          <p:cNvPr id="6" name="5 Rectángulo"/>
          <p:cNvSpPr/>
          <p:nvPr/>
        </p:nvSpPr>
        <p:spPr>
          <a:xfrm>
            <a:off x="10174" y="2283403"/>
            <a:ext cx="4572000" cy="3970318"/>
          </a:xfrm>
          <a:prstGeom prst="rect">
            <a:avLst/>
          </a:prstGeom>
        </p:spPr>
        <p:txBody>
          <a:bodyPr>
            <a:spAutoFit/>
          </a:bodyPr>
          <a:lstStyle/>
          <a:p>
            <a:r>
              <a:rPr lang="es-PA" dirty="0" smtClean="0"/>
              <a:t>Fue el fundador de la </a:t>
            </a:r>
            <a:r>
              <a:rPr lang="es-PA" b="1" i="1" dirty="0" smtClean="0">
                <a:solidFill>
                  <a:srgbClr val="FFFF00"/>
                </a:solidFill>
              </a:rPr>
              <a:t>Eastman Kodak </a:t>
            </a:r>
            <a:r>
              <a:rPr lang="es-PA" b="1" i="1" dirty="0" err="1" smtClean="0">
                <a:solidFill>
                  <a:srgbClr val="FFFF00"/>
                </a:solidFill>
              </a:rPr>
              <a:t>Company</a:t>
            </a:r>
            <a:r>
              <a:rPr lang="es-PA" b="1" i="1" dirty="0">
                <a:solidFill>
                  <a:srgbClr val="FFFF00"/>
                </a:solidFill>
              </a:rPr>
              <a:t> </a:t>
            </a:r>
            <a:r>
              <a:rPr lang="es-PA" dirty="0" smtClean="0"/>
              <a:t>e inventor del rollo de película, que sustituyó a la placa de cristal, con lo cual consiguió poner la fotografía a disposición de las masas.</a:t>
            </a:r>
            <a:endParaRPr lang="es-PA" dirty="0"/>
          </a:p>
        </p:txBody>
      </p:sp>
    </p:spTree>
  </p:cSld>
  <p:clrMapOvr>
    <a:masterClrMapping/>
  </p:clrMapOvr>
  <p:transition spd="slow">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0371"/>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49506" name="Picture 2" descr="http://www.e-fotografija.com/artman/uploads/box3.jpg"/>
          <p:cNvPicPr>
            <a:picLocks noChangeAspect="1" noChangeArrowheads="1"/>
          </p:cNvPicPr>
          <p:nvPr/>
        </p:nvPicPr>
        <p:blipFill>
          <a:blip r:embed="rId2" cstate="print"/>
          <a:srcRect/>
          <a:stretch>
            <a:fillRect/>
          </a:stretch>
        </p:blipFill>
        <p:spPr bwMode="auto">
          <a:xfrm>
            <a:off x="4731657" y="1111703"/>
            <a:ext cx="4412343" cy="5013326"/>
          </a:xfrm>
          <a:prstGeom prst="rect">
            <a:avLst/>
          </a:prstGeom>
          <a:noFill/>
        </p:spPr>
      </p:pic>
      <p:sp>
        <p:nvSpPr>
          <p:cNvPr id="5" name="4 Rectángulo"/>
          <p:cNvSpPr/>
          <p:nvPr/>
        </p:nvSpPr>
        <p:spPr>
          <a:xfrm>
            <a:off x="0" y="1970045"/>
            <a:ext cx="4572000" cy="415498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PA" sz="2400" dirty="0" smtClean="0"/>
              <a:t>Su gran éxito comercial fue la introducción en el mercado del carrete de papel en el año </a:t>
            </a:r>
            <a:r>
              <a:rPr lang="es-PA" sz="2400" b="1" i="1" dirty="0" smtClean="0">
                <a:solidFill>
                  <a:srgbClr val="FFFF00"/>
                </a:solidFill>
              </a:rPr>
              <a:t>1888</a:t>
            </a:r>
            <a:r>
              <a:rPr lang="es-PA" sz="2400" dirty="0" smtClean="0"/>
              <a:t>, lo que provocó la sustitución de las placas de cristal empleadas hasta el momento, así como el lanzamiento en el mismo año de la cámara </a:t>
            </a:r>
            <a:r>
              <a:rPr lang="es-PA" sz="2400" b="1" i="1" dirty="0" smtClean="0">
                <a:solidFill>
                  <a:srgbClr val="FFFF00"/>
                </a:solidFill>
              </a:rPr>
              <a:t>Kodak 100 Vista</a:t>
            </a:r>
            <a:r>
              <a:rPr lang="es-PA" sz="2400" dirty="0" smtClean="0"/>
              <a:t>, que utilizaba carretes de 100 fotos circulares </a:t>
            </a:r>
            <a:endParaRPr lang="es-PA" sz="2400" dirty="0"/>
          </a:p>
        </p:txBody>
      </p:sp>
      <p:sp>
        <p:nvSpPr>
          <p:cNvPr id="6" name="5 Rectángulo"/>
          <p:cNvSpPr/>
          <p:nvPr/>
        </p:nvSpPr>
        <p:spPr>
          <a:xfrm>
            <a:off x="0" y="1111703"/>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9660"/>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5" name="4 CuadroTexto"/>
          <p:cNvSpPr txBox="1"/>
          <p:nvPr/>
        </p:nvSpPr>
        <p:spPr>
          <a:xfrm>
            <a:off x="0" y="1146629"/>
            <a:ext cx="9144000" cy="4832092"/>
          </a:xfrm>
          <a:prstGeom prst="rect">
            <a:avLst/>
          </a:prstGeom>
          <a:noFill/>
        </p:spPr>
        <p:txBody>
          <a:bodyPr wrap="square" rtlCol="0">
            <a:spAutoFit/>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PA" dirty="0"/>
          </a:p>
        </p:txBody>
      </p:sp>
      <p:pic>
        <p:nvPicPr>
          <p:cNvPr id="122882" name="Picture 2" descr="http://2.bp.blogspot.com/_t33ulJMh3QI/RjLkypPDS8I/AAAAAAAAATc/PKEcvEAN_qY/s320/Kodak+Brownie.jpg">
            <a:hlinkClick r:id="rId2"/>
          </p:cNvPr>
          <p:cNvPicPr>
            <a:picLocks noChangeAspect="1" noChangeArrowheads="1"/>
          </p:cNvPicPr>
          <p:nvPr/>
        </p:nvPicPr>
        <p:blipFill>
          <a:blip r:embed="rId3" cstate="print"/>
          <a:srcRect/>
          <a:stretch>
            <a:fillRect/>
          </a:stretch>
        </p:blipFill>
        <p:spPr bwMode="auto">
          <a:xfrm>
            <a:off x="4978401" y="1712686"/>
            <a:ext cx="3918856" cy="4266035"/>
          </a:xfrm>
          <a:prstGeom prst="roundRect">
            <a:avLst>
              <a:gd name="adj" fmla="val 11111"/>
            </a:avLst>
          </a:prstGeom>
          <a:ln w="190500" cap="rnd">
            <a:solidFill>
              <a:srgbClr val="663300"/>
            </a:solidFill>
            <a:prstDash val="solid"/>
          </a:ln>
          <a:effectLst>
            <a:glow rad="228600">
              <a:schemeClr val="accent1">
                <a:satMod val="175000"/>
                <a:alpha val="40000"/>
              </a:scheme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6 Rectángulo"/>
          <p:cNvSpPr/>
          <p:nvPr/>
        </p:nvSpPr>
        <p:spPr>
          <a:xfrm>
            <a:off x="1" y="1504297"/>
            <a:ext cx="4775200" cy="4474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dirty="0" smtClean="0"/>
              <a:t>Su publicidad decía: "Usted pulsa el botón, nosotros hacemos el resto".</a:t>
            </a:r>
            <a:br>
              <a:rPr lang="es-PA" dirty="0" smtClean="0"/>
            </a:br>
            <a:r>
              <a:rPr lang="es-PA" dirty="0" smtClean="0"/>
              <a:t>Después de hacer las fotos, se enviaba la cámara por correo a la fábrica Kodak que revelaba el rollo y </a:t>
            </a:r>
            <a:br>
              <a:rPr lang="es-PA" dirty="0" smtClean="0"/>
            </a:br>
            <a:r>
              <a:rPr lang="es-PA" dirty="0" smtClean="0"/>
              <a:t>te remitía de nuevo la cámara recargada y lista para tomar más fotos.</a:t>
            </a:r>
            <a:endParaRPr lang="es-PA" dirty="0"/>
          </a:p>
        </p:txBody>
      </p:sp>
      <p:sp>
        <p:nvSpPr>
          <p:cNvPr id="8" name="7 Rectángulo"/>
          <p:cNvSpPr/>
          <p:nvPr/>
        </p:nvSpPr>
        <p:spPr>
          <a:xfrm>
            <a:off x="0" y="981077"/>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CuadroTexto"/>
          <p:cNvSpPr txBox="1"/>
          <p:nvPr/>
        </p:nvSpPr>
        <p:spPr>
          <a:xfrm>
            <a:off x="0" y="1407885"/>
            <a:ext cx="9144000" cy="523220"/>
          </a:xfrm>
          <a:prstGeom prst="rect">
            <a:avLst/>
          </a:prstGeom>
          <a:noFill/>
        </p:spPr>
        <p:txBody>
          <a:bodyPr wrap="square" rtlCol="0">
            <a:spAutoFit/>
          </a:bodyPr>
          <a:lstStyle/>
          <a:p>
            <a:r>
              <a:rPr lang="es-PA" b="1" i="1" dirty="0" smtClean="0">
                <a:solidFill>
                  <a:srgbClr val="FF0000"/>
                </a:solidFill>
              </a:rPr>
              <a:t>1558</a:t>
            </a:r>
            <a:endParaRPr lang="es-PA" b="1" i="1" dirty="0">
              <a:solidFill>
                <a:srgbClr val="FF0000"/>
              </a:solidFill>
            </a:endParaRPr>
          </a:p>
        </p:txBody>
      </p:sp>
      <p:pic>
        <p:nvPicPr>
          <p:cNvPr id="124930" name="Picture 2" descr="http://www.precinemahistory.net/images/della_portrait2.jpg"/>
          <p:cNvPicPr>
            <a:picLocks noChangeAspect="1" noChangeArrowheads="1"/>
          </p:cNvPicPr>
          <p:nvPr/>
        </p:nvPicPr>
        <p:blipFill>
          <a:blip r:embed="rId2" cstate="print"/>
          <a:srcRect/>
          <a:stretch>
            <a:fillRect/>
          </a:stretch>
        </p:blipFill>
        <p:spPr bwMode="auto">
          <a:xfrm>
            <a:off x="5167676" y="1407885"/>
            <a:ext cx="3838437" cy="4630058"/>
          </a:xfrm>
          <a:prstGeom prst="ellipse">
            <a:avLst/>
          </a:prstGeom>
          <a:ln w="190500" cap="rnd">
            <a:solidFill>
              <a:schemeClr val="bg1">
                <a:lumMod val="95000"/>
                <a:lumOff val="5000"/>
              </a:schemeClr>
            </a:solid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5 Rectángulo"/>
          <p:cNvSpPr/>
          <p:nvPr/>
        </p:nvSpPr>
        <p:spPr>
          <a:xfrm>
            <a:off x="0" y="1931105"/>
            <a:ext cx="4920343" cy="410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sz="3600" dirty="0"/>
              <a:t>P</a:t>
            </a:r>
            <a:r>
              <a:rPr lang="es-PA" sz="3600" dirty="0" smtClean="0"/>
              <a:t>or sus publicaciones sobre la cámara oscura se hizo popular entre los pintores de la época</a:t>
            </a:r>
            <a:endParaRPr lang="es-PA" sz="3600" dirty="0"/>
          </a:p>
        </p:txBody>
      </p:sp>
      <p:sp>
        <p:nvSpPr>
          <p:cNvPr id="7" name="6 Rectángulo"/>
          <p:cNvSpPr/>
          <p:nvPr/>
        </p:nvSpPr>
        <p:spPr>
          <a:xfrm>
            <a:off x="1132114" y="1407885"/>
            <a:ext cx="4035562" cy="103051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PA" sz="2200" b="1" dirty="0" smtClean="0">
                <a:solidFill>
                  <a:srgbClr val="FFFF00"/>
                </a:solidFill>
              </a:rPr>
              <a:t>Giovanni Battista della Porta</a:t>
            </a:r>
            <a:endParaRPr lang="es-PA" sz="2200" b="1" dirty="0">
              <a:solidFill>
                <a:srgbClr val="FFFF00"/>
              </a:solidFill>
            </a:endParaRP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177127"/>
            <a:ext cx="4572000" cy="3847207"/>
          </a:xfrm>
          <a:prstGeom prst="rect">
            <a:avLst/>
          </a:prstGeom>
          <a:solidFill>
            <a:schemeClr val="bg1">
              <a:lumMod val="95000"/>
              <a:lumOff val="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s-PA" sz="3600" b="1" i="1" dirty="0" smtClean="0">
                <a:solidFill>
                  <a:srgbClr val="FF0000"/>
                </a:solidFill>
              </a:rPr>
              <a:t>1935 </a:t>
            </a:r>
            <a:r>
              <a:rPr lang="es-PA" sz="3600" dirty="0" smtClean="0"/>
              <a:t/>
            </a:r>
            <a:br>
              <a:rPr lang="es-PA" sz="3600" dirty="0" smtClean="0"/>
            </a:br>
            <a:r>
              <a:rPr lang="es-PA" sz="3600" dirty="0" smtClean="0"/>
              <a:t>Los Químicos </a:t>
            </a:r>
            <a:r>
              <a:rPr lang="es-PA" sz="3600" b="1" i="1" dirty="0" err="1" smtClean="0">
                <a:solidFill>
                  <a:srgbClr val="FFFF00"/>
                </a:solidFill>
              </a:rPr>
              <a:t>Leopold</a:t>
            </a:r>
            <a:r>
              <a:rPr lang="es-PA" sz="3600" b="1" i="1" dirty="0" smtClean="0">
                <a:solidFill>
                  <a:srgbClr val="FFFF00"/>
                </a:solidFill>
              </a:rPr>
              <a:t> </a:t>
            </a:r>
            <a:r>
              <a:rPr lang="es-PA" sz="3600" b="1" i="1" dirty="0" err="1" smtClean="0">
                <a:solidFill>
                  <a:srgbClr val="FFFF00"/>
                </a:solidFill>
              </a:rPr>
              <a:t>Godowsky</a:t>
            </a:r>
            <a:r>
              <a:rPr lang="es-PA" sz="3600" b="1" i="1" dirty="0" smtClean="0">
                <a:solidFill>
                  <a:srgbClr val="FFFF00"/>
                </a:solidFill>
              </a:rPr>
              <a:t> y </a:t>
            </a:r>
            <a:r>
              <a:rPr lang="es-PA" sz="3600" b="1" i="1" dirty="0" err="1" smtClean="0">
                <a:solidFill>
                  <a:srgbClr val="FFFF00"/>
                </a:solidFill>
              </a:rPr>
              <a:t>Leopold</a:t>
            </a:r>
            <a:r>
              <a:rPr lang="es-PA" sz="3600" b="1" i="1" dirty="0" smtClean="0">
                <a:solidFill>
                  <a:srgbClr val="FFFF00"/>
                </a:solidFill>
              </a:rPr>
              <a:t> </a:t>
            </a:r>
            <a:r>
              <a:rPr lang="es-PA" sz="3600" b="1" i="1" dirty="0" err="1" smtClean="0">
                <a:solidFill>
                  <a:srgbClr val="FFFF00"/>
                </a:solidFill>
              </a:rPr>
              <a:t>Mannes</a:t>
            </a:r>
            <a:r>
              <a:rPr lang="es-PA" sz="3600" b="1" i="1" dirty="0" smtClean="0">
                <a:solidFill>
                  <a:srgbClr val="FFFF00"/>
                </a:solidFill>
              </a:rPr>
              <a:t> </a:t>
            </a:r>
            <a:r>
              <a:rPr lang="es-PA" sz="3600" dirty="0" smtClean="0"/>
              <a:t>inventan el </a:t>
            </a:r>
            <a:r>
              <a:rPr lang="es-PA" sz="3600" b="1" i="1" dirty="0" err="1" smtClean="0">
                <a:solidFill>
                  <a:srgbClr val="00FF00"/>
                </a:solidFill>
              </a:rPr>
              <a:t>Kodachrome</a:t>
            </a:r>
            <a:r>
              <a:rPr lang="es-PA" sz="3600" b="1" i="1" dirty="0" smtClean="0">
                <a:solidFill>
                  <a:srgbClr val="00FF00"/>
                </a:solidFill>
              </a:rPr>
              <a:t>.</a:t>
            </a:r>
          </a:p>
          <a:p>
            <a:r>
              <a:rPr lang="es-PA" dirty="0" smtClean="0"/>
              <a:t> </a:t>
            </a:r>
            <a:endParaRPr lang="es-PA" dirty="0"/>
          </a:p>
        </p:txBody>
      </p:sp>
      <p:pic>
        <p:nvPicPr>
          <p:cNvPr id="151554" name="Picture 2" descr="http://www.oscarsabetta.com/historia_maestros/imagenes/h-kodakhrome.jpg"/>
          <p:cNvPicPr>
            <a:picLocks noChangeAspect="1" noChangeArrowheads="1"/>
          </p:cNvPicPr>
          <p:nvPr/>
        </p:nvPicPr>
        <p:blipFill>
          <a:blip r:embed="rId2" cstate="print"/>
          <a:srcRect/>
          <a:stretch>
            <a:fillRect/>
          </a:stretch>
        </p:blipFill>
        <p:spPr bwMode="auto">
          <a:xfrm>
            <a:off x="4871463" y="1828800"/>
            <a:ext cx="3793566" cy="3981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Título"/>
          <p:cNvSpPr>
            <a:spLocks noGrp="1"/>
          </p:cNvSpPr>
          <p:nvPr>
            <p:ph type="title"/>
          </p:nvPr>
        </p:nvSpPr>
        <p:spPr>
          <a:xfrm>
            <a:off x="0" y="264886"/>
            <a:ext cx="91440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6" name="5 Rectángulo"/>
          <p:cNvSpPr/>
          <p:nvPr/>
        </p:nvSpPr>
        <p:spPr>
          <a:xfrm>
            <a:off x="0" y="1169759"/>
            <a:ext cx="5917004"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none">
            <a:spAutoFit/>
          </a:bodyPr>
          <a:lstStyle/>
          <a:p>
            <a:r>
              <a:rPr lang="es-PA" b="1" dirty="0" smtClean="0"/>
              <a:t>Inicios  de La Fotografía Moderna</a:t>
            </a:r>
            <a:endParaRPr lang="es-PA" dirty="0"/>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52578" name="Picture 2" descr="http://labbyroad.ca/labby/wp-content/uploads/2008/09/Kodachrome_Old.jpg"/>
          <p:cNvPicPr>
            <a:picLocks noChangeAspect="1" noChangeArrowheads="1"/>
          </p:cNvPicPr>
          <p:nvPr/>
        </p:nvPicPr>
        <p:blipFill>
          <a:blip r:embed="rId2" cstate="print"/>
          <a:srcRect/>
          <a:stretch>
            <a:fillRect/>
          </a:stretch>
        </p:blipFill>
        <p:spPr bwMode="auto">
          <a:xfrm>
            <a:off x="0" y="1692275"/>
            <a:ext cx="3683000" cy="4447268"/>
          </a:xfrm>
          <a:prstGeom prst="rect">
            <a:avLst/>
          </a:prstGeom>
          <a:noFill/>
        </p:spPr>
      </p:pic>
      <p:pic>
        <p:nvPicPr>
          <p:cNvPr id="152580" name="Picture 4" descr="http://www.kodachromeproject.com/images/photo/Kodachrome%20gradient.jpg"/>
          <p:cNvPicPr>
            <a:picLocks noChangeAspect="1" noChangeArrowheads="1"/>
          </p:cNvPicPr>
          <p:nvPr/>
        </p:nvPicPr>
        <p:blipFill>
          <a:blip r:embed="rId3" cstate="print"/>
          <a:srcRect/>
          <a:stretch>
            <a:fillRect/>
          </a:stretch>
        </p:blipFill>
        <p:spPr bwMode="auto">
          <a:xfrm>
            <a:off x="3683000" y="1692275"/>
            <a:ext cx="5461000" cy="4447268"/>
          </a:xfrm>
          <a:prstGeom prst="rect">
            <a:avLst/>
          </a:prstGeom>
          <a:noFill/>
        </p:spPr>
      </p:pic>
      <p:sp>
        <p:nvSpPr>
          <p:cNvPr id="6" name="5 Rectángulo"/>
          <p:cNvSpPr/>
          <p:nvPr/>
        </p:nvSpPr>
        <p:spPr>
          <a:xfrm>
            <a:off x="0" y="1416497"/>
            <a:ext cx="9144000"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PA" b="1" dirty="0" smtClean="0"/>
              <a:t>Inicios  de La Fotografía Moderna</a:t>
            </a:r>
            <a:endParaRPr lang="es-PA" dirty="0"/>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9400"/>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416497"/>
            <a:ext cx="5950857"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PA" b="1" dirty="0" smtClean="0"/>
              <a:t>Inicios  de La Fotografía Moderna</a:t>
            </a:r>
            <a:endParaRPr lang="es-PA" dirty="0"/>
          </a:p>
        </p:txBody>
      </p:sp>
      <p:pic>
        <p:nvPicPr>
          <p:cNvPr id="153602" name="Picture 2" descr="http://www.babyisthenewblack.com/wp-content/uploads/2009/01/6843-polaroid-10001.jpg">
            <a:hlinkClick r:id="rId2"/>
          </p:cNvPr>
          <p:cNvPicPr>
            <a:picLocks noChangeAspect="1" noChangeArrowheads="1"/>
          </p:cNvPicPr>
          <p:nvPr/>
        </p:nvPicPr>
        <p:blipFill>
          <a:blip r:embed="rId3" cstate="print"/>
          <a:srcRect l="20762" b="5895"/>
          <a:stretch>
            <a:fillRect/>
          </a:stretch>
        </p:blipFill>
        <p:spPr bwMode="auto">
          <a:xfrm>
            <a:off x="5370286" y="1939717"/>
            <a:ext cx="3773714" cy="3938569"/>
          </a:xfrm>
          <a:prstGeom prst="rect">
            <a:avLst/>
          </a:prstGeom>
          <a:noFill/>
        </p:spPr>
      </p:pic>
      <p:sp>
        <p:nvSpPr>
          <p:cNvPr id="6" name="5 Rectángulo"/>
          <p:cNvSpPr/>
          <p:nvPr/>
        </p:nvSpPr>
        <p:spPr>
          <a:xfrm>
            <a:off x="0" y="1902797"/>
            <a:ext cx="4572000" cy="4955203"/>
          </a:xfrm>
          <a:prstGeom prst="rect">
            <a:avLst/>
          </a:prstGeom>
          <a:solidFill>
            <a:schemeClr val="bg1">
              <a:lumMod val="95000"/>
              <a:lumOff val="5000"/>
            </a:schemeClr>
          </a:solidFill>
        </p:spPr>
        <p:style>
          <a:lnRef idx="0">
            <a:schemeClr val="accent1"/>
          </a:lnRef>
          <a:fillRef idx="3">
            <a:schemeClr val="accent1"/>
          </a:fillRef>
          <a:effectRef idx="3">
            <a:schemeClr val="accent1"/>
          </a:effectRef>
          <a:fontRef idx="minor">
            <a:schemeClr val="lt1"/>
          </a:fontRef>
        </p:style>
        <p:txBody>
          <a:bodyPr>
            <a:spAutoFit/>
          </a:bodyPr>
          <a:lstStyle/>
          <a:p>
            <a:r>
              <a:rPr lang="es-PA" sz="2400" dirty="0"/>
              <a:t>Polaroid como empresa nació después de que </a:t>
            </a:r>
            <a:r>
              <a:rPr lang="es-PA" sz="2400" b="1" dirty="0"/>
              <a:t>Edwin H. Land</a:t>
            </a:r>
            <a:r>
              <a:rPr lang="es-PA" sz="2400" dirty="0"/>
              <a:t> crease en 1928 el primer filtro polarizador (de ahí el nombre). Comenzó llamándose Land-Wheelwright y vendían gafas con cristal polarizado, pero tras unos años de investigación cambió de nombre adoptando el que todos conocemos y comenzó la producción de las cámaras en 1935.</a:t>
            </a:r>
            <a:r>
              <a:rPr lang="es-PA" dirty="0"/>
              <a:t/>
            </a:r>
            <a:br>
              <a:rPr lang="es-PA" dirty="0"/>
            </a:br>
            <a:endParaRPr lang="es-PA" dirty="0"/>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84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155650" name="Picture 2" descr="http://farm1.static.flickr.com/37/81015137_5d279daaa3.jpg?v=0"/>
          <p:cNvPicPr>
            <a:picLocks noChangeAspect="1" noChangeArrowheads="1"/>
          </p:cNvPicPr>
          <p:nvPr/>
        </p:nvPicPr>
        <p:blipFill>
          <a:blip r:embed="rId2" cstate="print"/>
          <a:srcRect/>
          <a:stretch>
            <a:fillRect/>
          </a:stretch>
        </p:blipFill>
        <p:spPr bwMode="auto">
          <a:xfrm>
            <a:off x="0" y="1262289"/>
            <a:ext cx="9144000" cy="307748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0" y="4339770"/>
            <a:ext cx="9144000" cy="2308324"/>
          </a:xfrm>
          <a:prstGeom prst="rect">
            <a:avLst/>
          </a:prstGeom>
          <a:solidFill>
            <a:schemeClr val="bg2">
              <a:lumMod val="60000"/>
              <a:lumOff val="40000"/>
              <a:alpha val="16000"/>
            </a:schemeClr>
          </a:solidFill>
        </p:spPr>
        <p:txBody>
          <a:bodyPr wrap="square">
            <a:spAutoFit/>
          </a:bodyPr>
          <a:lstStyle/>
          <a:p>
            <a:r>
              <a:rPr lang="es-PA" sz="2400" dirty="0" smtClean="0"/>
              <a:t>Sería </a:t>
            </a:r>
            <a:r>
              <a:rPr lang="es-PA" sz="2400" dirty="0"/>
              <a:t>en 1947 cuando asombrase al mundo presentando ante la Sociedad Óptica Estadounidense la primera fotografía instantánea: una cámara que revelaba y positivaba la imagen en tan solo 60 segundos. Este invento se convertiría en el buque insignia de la empresa hasta la aparición de la fotografía digital.</a:t>
            </a:r>
            <a:br>
              <a:rPr lang="es-PA" sz="2400" dirty="0"/>
            </a:br>
            <a:endParaRPr lang="es-PA" sz="2400" dirty="0"/>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www.photoshopuser.com/members/portfolios/files/uploads/1112029/full/polaroid_collection.jpg"/>
          <p:cNvPicPr>
            <a:picLocks noChangeAspect="1" noChangeArrowheads="1"/>
          </p:cNvPicPr>
          <p:nvPr/>
        </p:nvPicPr>
        <p:blipFill>
          <a:blip r:embed="rId2" cstate="print"/>
          <a:srcRect/>
          <a:stretch>
            <a:fillRect/>
          </a:stretch>
        </p:blipFill>
        <p:spPr bwMode="auto">
          <a:xfrm>
            <a:off x="0" y="522515"/>
            <a:ext cx="9144000" cy="5471885"/>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9400"/>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422400"/>
            <a:ext cx="7866743"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PA" sz="2400" b="1" dirty="0" smtClean="0"/>
              <a:t>La primera cámara fotográfica digital de la historia</a:t>
            </a:r>
            <a:r>
              <a:rPr lang="es-PA" sz="2400" dirty="0" smtClean="0"/>
              <a:t> </a:t>
            </a:r>
            <a:endParaRPr lang="es-PA" sz="2400" dirty="0"/>
          </a:p>
        </p:txBody>
      </p:sp>
      <p:pic>
        <p:nvPicPr>
          <p:cNvPr id="123906" name="Picture 2" descr="http://tecnicalia.com/imagenes/www.clipset.net/wp-content/uploads/2008/05/1_camera.jpg"/>
          <p:cNvPicPr>
            <a:picLocks noChangeAspect="1" noChangeArrowheads="1"/>
          </p:cNvPicPr>
          <p:nvPr/>
        </p:nvPicPr>
        <p:blipFill>
          <a:blip r:embed="rId2" cstate="print"/>
          <a:srcRect/>
          <a:stretch>
            <a:fillRect/>
          </a:stretch>
        </p:blipFill>
        <p:spPr bwMode="auto">
          <a:xfrm>
            <a:off x="5199742" y="2104571"/>
            <a:ext cx="3741058" cy="4020458"/>
          </a:xfrm>
          <a:prstGeom prst="snip2DiagRect">
            <a:avLst/>
          </a:prstGeom>
          <a:solidFill>
            <a:srgbClr val="FFFFFF">
              <a:shade val="85000"/>
            </a:srgbClr>
          </a:solidFill>
          <a:ln w="88900" cap="sq">
            <a:solidFill>
              <a:schemeClr val="bg1"/>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0" y="1884066"/>
            <a:ext cx="5007429" cy="424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A" sz="1700" dirty="0" smtClean="0"/>
          </a:p>
          <a:p>
            <a:endParaRPr lang="es-PA" sz="1700" dirty="0"/>
          </a:p>
          <a:p>
            <a:r>
              <a:rPr lang="es-PA" sz="1700" dirty="0" smtClean="0"/>
              <a:t>En 1975, Steven J. </a:t>
            </a:r>
            <a:r>
              <a:rPr lang="es-PA" sz="1700" dirty="0" err="1" smtClean="0"/>
              <a:t>Sasson</a:t>
            </a:r>
            <a:r>
              <a:rPr lang="es-PA" sz="1700" dirty="0" smtClean="0"/>
              <a:t> desarrolló para Kodak la primera cámara de fotografía electrónica </a:t>
            </a:r>
            <a:br>
              <a:rPr lang="es-PA" sz="1700" dirty="0" smtClean="0"/>
            </a:br>
            <a:r>
              <a:rPr lang="es-PA" sz="1700" dirty="0" smtClean="0"/>
              <a:t/>
            </a:r>
            <a:br>
              <a:rPr lang="es-PA" sz="1700" dirty="0" smtClean="0"/>
            </a:br>
            <a:r>
              <a:rPr lang="es-PA" sz="1700" dirty="0" smtClean="0"/>
              <a:t>¿Qué clase de </a:t>
            </a:r>
            <a:r>
              <a:rPr lang="es-PA" sz="1700" dirty="0" err="1" smtClean="0"/>
              <a:t>gadget</a:t>
            </a:r>
            <a:r>
              <a:rPr lang="es-PA" sz="1700" dirty="0" smtClean="0"/>
              <a:t> es el de la foto? Pues es, ni más ni menos, que la bisabuela de nuestras actuales cámaras de fotografía digital. </a:t>
            </a:r>
            <a:br>
              <a:rPr lang="es-PA" sz="1700" dirty="0" smtClean="0"/>
            </a:br>
            <a:r>
              <a:rPr lang="es-PA" sz="1700" dirty="0" smtClean="0"/>
              <a:t>Nació de la curiosidad de un joven ingeniero recién llegado a Kodak que buscaba desarrollar una cámara sin partes mecánicas. </a:t>
            </a:r>
            <a:br>
              <a:rPr lang="es-PA" sz="1700" dirty="0" smtClean="0"/>
            </a:br>
            <a:r>
              <a:rPr lang="es-PA" sz="1700" dirty="0" smtClean="0"/>
              <a:t>Pesaba 3,6 kilos y era del tamaño de una tostadora. </a:t>
            </a:r>
            <a:br>
              <a:rPr lang="es-PA" sz="1700" dirty="0" smtClean="0"/>
            </a:br>
            <a:r>
              <a:rPr lang="es-PA" sz="1700" dirty="0" smtClean="0"/>
              <a:t>Además grababa los datos de la imagen en una cinta de casete y tardaba 23 segundos en almacenar cada imagen que, por cierto, provenía</a:t>
            </a:r>
            <a:br>
              <a:rPr lang="es-PA" sz="1700" dirty="0" smtClean="0"/>
            </a:br>
            <a:r>
              <a:rPr lang="es-PA" sz="1700" dirty="0" smtClean="0"/>
              <a:t>de un sensor CCD de 0.01 </a:t>
            </a:r>
            <a:r>
              <a:rPr lang="es-PA" sz="1700" dirty="0" err="1" smtClean="0"/>
              <a:t>Mpx</a:t>
            </a:r>
            <a:r>
              <a:rPr lang="es-PA" sz="1700" dirty="0" smtClean="0"/>
              <a:t> es decir 10.000 píxeles (100×100). </a:t>
            </a:r>
            <a:r>
              <a:rPr lang="es-PA" dirty="0" smtClean="0"/>
              <a:t/>
            </a:r>
            <a:br>
              <a:rPr lang="es-PA" dirty="0" smtClean="0"/>
            </a:br>
            <a:endParaRPr lang="es-PA" dirty="0"/>
          </a:p>
        </p:txBody>
      </p:sp>
      <p:cxnSp>
        <p:nvCxnSpPr>
          <p:cNvPr id="8" name="7 Conector recto"/>
          <p:cNvCxnSpPr/>
          <p:nvPr/>
        </p:nvCxnSpPr>
        <p:spPr>
          <a:xfrm>
            <a:off x="0" y="1884065"/>
            <a:ext cx="9144000" cy="1588"/>
          </a:xfrm>
          <a:prstGeom prst="line">
            <a:avLst/>
          </a:prstGeom>
          <a:ln w="146050"/>
        </p:spPr>
        <p:style>
          <a:lnRef idx="3">
            <a:schemeClr val="dk1"/>
          </a:lnRef>
          <a:fillRef idx="0">
            <a:schemeClr val="dk1"/>
          </a:fillRef>
          <a:effectRef idx="2">
            <a:schemeClr val="dk1"/>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http://upload.wikimedia.org/wikipedia/commons/thumb/1/11/Canon_Digital_Ixus_430.jpg/250px-Canon_Digital_Ixus_430.jpg">
            <a:hlinkClick r:id="rId2" tooltip="Cámara digital"/>
          </p:cNvPr>
          <p:cNvPicPr>
            <a:picLocks noChangeAspect="1" noChangeArrowheads="1"/>
          </p:cNvPicPr>
          <p:nvPr/>
        </p:nvPicPr>
        <p:blipFill>
          <a:blip r:embed="rId3" cstate="print"/>
          <a:srcRect/>
          <a:stretch>
            <a:fillRect/>
          </a:stretch>
        </p:blipFill>
        <p:spPr bwMode="auto">
          <a:xfrm>
            <a:off x="5021943" y="1349829"/>
            <a:ext cx="4122057" cy="4601027"/>
          </a:xfrm>
          <a:prstGeom prst="rect">
            <a:avLst/>
          </a:prstGeom>
          <a:noFill/>
        </p:spPr>
      </p:pic>
      <p:sp>
        <p:nvSpPr>
          <p:cNvPr id="2" name="1 Título"/>
          <p:cNvSpPr>
            <a:spLocks noGrp="1"/>
          </p:cNvSpPr>
          <p:nvPr>
            <p:ph type="title"/>
          </p:nvPr>
        </p:nvSpPr>
        <p:spPr>
          <a:xfrm>
            <a:off x="457200" y="206829"/>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0" y="1151453"/>
            <a:ext cx="5021943" cy="4585871"/>
          </a:xfrm>
          <a:prstGeom prst="rect">
            <a:avLst/>
          </a:prstGeom>
        </p:spPr>
        <p:txBody>
          <a:bodyPr wrap="square">
            <a:spAutoFit/>
          </a:bodyPr>
          <a:lstStyle/>
          <a:p>
            <a:r>
              <a:rPr lang="es-PA" sz="2400" b="1" i="1" dirty="0" smtClean="0">
                <a:solidFill>
                  <a:srgbClr val="FF0000"/>
                </a:solidFill>
              </a:rPr>
              <a:t>La fotografía digital </a:t>
            </a:r>
            <a:r>
              <a:rPr lang="es-PA" sz="2400" dirty="0" smtClean="0"/>
              <a:t>consiste en la captación, almacenamiento y posterior recuperación de imágenes mediante una cámara, de forma análoga a la fotografía clásica. En la fotografía digital las imágenes son capturadas por un sensor electrónico que dispone de múltiples unidades fotosensibles y desde allí se archivan en otro elemento electrónico que constituye la memoria</a:t>
            </a:r>
            <a:r>
              <a:rPr lang="es-PA" dirty="0" smtClean="0"/>
              <a:t>.</a:t>
            </a:r>
            <a:endParaRPr lang="es-PA" dirty="0"/>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56676" name="Picture 4" descr="http://bp3.blogger.com/_Il7KGT12kB0/RhsC7tcUdjI/AAAAAAAAAKg/mQlcENrVHyE/s320/foto1.jpg">
            <a:hlinkClick r:id="rId2"/>
          </p:cNvPr>
          <p:cNvPicPr>
            <a:picLocks noChangeAspect="1" noChangeArrowheads="1"/>
          </p:cNvPicPr>
          <p:nvPr/>
        </p:nvPicPr>
        <p:blipFill>
          <a:blip r:embed="rId3" cstate="print"/>
          <a:srcRect/>
          <a:stretch>
            <a:fillRect/>
          </a:stretch>
        </p:blipFill>
        <p:spPr bwMode="auto">
          <a:xfrm>
            <a:off x="155575" y="1698524"/>
            <a:ext cx="3951968" cy="4499076"/>
          </a:xfrm>
          <a:prstGeom prst="rect">
            <a:avLst/>
          </a:prstGeom>
          <a:noFill/>
        </p:spPr>
      </p:pic>
      <p:sp>
        <p:nvSpPr>
          <p:cNvPr id="6" name="5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sp>
        <p:nvSpPr>
          <p:cNvPr id="7" name="6 Rectángulo"/>
          <p:cNvSpPr/>
          <p:nvPr/>
        </p:nvSpPr>
        <p:spPr>
          <a:xfrm>
            <a:off x="4303486" y="1436914"/>
            <a:ext cx="4572000" cy="3970318"/>
          </a:xfrm>
          <a:prstGeom prst="rect">
            <a:avLst/>
          </a:prstGeom>
        </p:spPr>
        <p:txBody>
          <a:bodyPr>
            <a:spAutoFit/>
          </a:bodyPr>
          <a:lstStyle/>
          <a:p>
            <a:r>
              <a:rPr lang="es-PA" dirty="0"/>
              <a:t>Esta es la foto del </a:t>
            </a:r>
            <a:r>
              <a:rPr lang="es-PA" dirty="0" err="1"/>
              <a:t>Ché</a:t>
            </a:r>
            <a:r>
              <a:rPr lang="es-PA" dirty="0"/>
              <a:t>, la más utilizada comercialmente hablando.... (es común ver a los "</a:t>
            </a:r>
            <a:r>
              <a:rPr lang="es-PA" dirty="0" err="1"/>
              <a:t>rockers</a:t>
            </a:r>
            <a:r>
              <a:rPr lang="es-PA" dirty="0"/>
              <a:t>" ó "hippies </a:t>
            </a:r>
            <a:r>
              <a:rPr lang="es-PA" dirty="0" err="1"/>
              <a:t>banqueteros</a:t>
            </a:r>
            <a:r>
              <a:rPr lang="es-PA" dirty="0"/>
              <a:t> de Pana" usándola, aunque muchas veces ni saben que hizo ni quien </a:t>
            </a:r>
            <a:r>
              <a:rPr lang="es-PA" dirty="0" err="1"/>
              <a:t>fué</a:t>
            </a:r>
            <a:r>
              <a:rPr lang="es-PA" dirty="0"/>
              <a:t>....)</a:t>
            </a: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pic>
        <p:nvPicPr>
          <p:cNvPr id="160770" name="Picture 2" descr="http://bp2.blogger.com/_Il7KGT12kB0/RhsDNdcUdkI/AAAAAAAAAKo/r4XdPuWvFAA/s320/foto12.jpg"/>
          <p:cNvPicPr>
            <a:picLocks noChangeAspect="1" noChangeArrowheads="1"/>
          </p:cNvPicPr>
          <p:nvPr/>
        </p:nvPicPr>
        <p:blipFill>
          <a:blip r:embed="rId3" cstate="print"/>
          <a:srcRect/>
          <a:stretch>
            <a:fillRect/>
          </a:stretch>
        </p:blipFill>
        <p:spPr bwMode="auto">
          <a:xfrm>
            <a:off x="1" y="1698523"/>
            <a:ext cx="4107542" cy="4470047"/>
          </a:xfrm>
          <a:prstGeom prst="rect">
            <a:avLst/>
          </a:prstGeom>
          <a:noFill/>
        </p:spPr>
      </p:pic>
      <p:sp>
        <p:nvSpPr>
          <p:cNvPr id="6" name="5 Rectángulo"/>
          <p:cNvSpPr/>
          <p:nvPr/>
        </p:nvSpPr>
        <p:spPr>
          <a:xfrm>
            <a:off x="4572000" y="1175304"/>
            <a:ext cx="4572000" cy="4955203"/>
          </a:xfrm>
          <a:prstGeom prst="rect">
            <a:avLst/>
          </a:prstGeom>
        </p:spPr>
        <p:txBody>
          <a:bodyPr>
            <a:spAutoFit/>
          </a:bodyPr>
          <a:lstStyle/>
          <a:p>
            <a:r>
              <a:rPr lang="es-PA" sz="2400" dirty="0"/>
              <a:t>El 8 de junio de 1972, un avión norteamericano bombardeó con napalm la población de </a:t>
            </a:r>
            <a:r>
              <a:rPr lang="es-PA" sz="2400" dirty="0" err="1"/>
              <a:t>Trang</a:t>
            </a:r>
            <a:r>
              <a:rPr lang="es-PA" sz="2400" dirty="0"/>
              <a:t> </a:t>
            </a:r>
            <a:r>
              <a:rPr lang="es-PA" sz="2400" dirty="0" err="1"/>
              <a:t>Bang</a:t>
            </a:r>
            <a:r>
              <a:rPr lang="es-PA" sz="2400" dirty="0"/>
              <a:t>. Allí se encontraba Kim </a:t>
            </a:r>
            <a:r>
              <a:rPr lang="es-PA" sz="2400" dirty="0" err="1"/>
              <a:t>Phuc</a:t>
            </a:r>
            <a:r>
              <a:rPr lang="es-PA" sz="2400" dirty="0"/>
              <a:t> con su familia. Con su ropa en llamas, la niña de nueve años corrió fuera de la población. En ese momento, cuando sus ropas ya habían sido consumidas, el fotógrafo </a:t>
            </a:r>
            <a:r>
              <a:rPr lang="es-PA" sz="2400" dirty="0" err="1"/>
              <a:t>Nic</a:t>
            </a:r>
            <a:r>
              <a:rPr lang="es-PA" sz="2400" dirty="0"/>
              <a:t> Ut registró la famosa imagen.</a:t>
            </a:r>
            <a:r>
              <a:rPr lang="es-PA" dirty="0"/>
              <a:t/>
            </a:r>
            <a:br>
              <a:rPr lang="es-PA" dirty="0"/>
            </a:br>
            <a:endParaRPr lang="es-PA" dirty="0"/>
          </a:p>
        </p:txBody>
      </p: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pic>
        <p:nvPicPr>
          <p:cNvPr id="159746" name="Picture 2" descr="http://bp3.blogger.com/_Il7KGT12kB0/RhsDgtcUdlI/AAAAAAAAAKw/S5Z41vTCy1g/s320/foto13.jpg"/>
          <p:cNvPicPr>
            <a:picLocks noChangeAspect="1" noChangeArrowheads="1"/>
          </p:cNvPicPr>
          <p:nvPr/>
        </p:nvPicPr>
        <p:blipFill>
          <a:blip r:embed="rId3" cstate="print"/>
          <a:srcRect/>
          <a:stretch>
            <a:fillRect/>
          </a:stretch>
        </p:blipFill>
        <p:spPr bwMode="auto">
          <a:xfrm>
            <a:off x="-1" y="1698524"/>
            <a:ext cx="4107543" cy="4499076"/>
          </a:xfrm>
          <a:prstGeom prst="rect">
            <a:avLst/>
          </a:prstGeom>
          <a:noFill/>
        </p:spPr>
      </p:pic>
      <p:sp>
        <p:nvSpPr>
          <p:cNvPr id="6" name="5 Rectángulo"/>
          <p:cNvSpPr/>
          <p:nvPr/>
        </p:nvSpPr>
        <p:spPr>
          <a:xfrm>
            <a:off x="4107542" y="1180842"/>
            <a:ext cx="4572000" cy="5016758"/>
          </a:xfrm>
          <a:prstGeom prst="rect">
            <a:avLst/>
          </a:prstGeom>
        </p:spPr>
        <p:txBody>
          <a:bodyPr>
            <a:spAutoFit/>
          </a:bodyPr>
          <a:lstStyle/>
          <a:p>
            <a:r>
              <a:rPr lang="es-PA" sz="2000" dirty="0"/>
              <a:t>“El coronel asesinó al preso; yo asesiné al coronel con mi cámara”. Eddie Adams, fotógrafo de guerra, fue el autor de esta instantánea que muestra el asesinato, el 1 de febrero de 1968, por parte del jefe de policía de </a:t>
            </a:r>
            <a:r>
              <a:rPr lang="es-PA" sz="2000" dirty="0" err="1"/>
              <a:t>Saigon</a:t>
            </a:r>
            <a:r>
              <a:rPr lang="es-PA" sz="2000" dirty="0"/>
              <a:t>, a sangre fría, de un guerrillero del </a:t>
            </a:r>
            <a:r>
              <a:rPr lang="es-PA" sz="2000" dirty="0" err="1"/>
              <a:t>Vietcong,que</a:t>
            </a:r>
            <a:r>
              <a:rPr lang="es-PA" sz="2000" dirty="0"/>
              <a:t> tenía las manos atadas a la espalda, justo en el mismo instante en que le dispara a quemarropa. Adams, que había sido corresponsal en 13 guerras, obtuvo por esta fotografía un premio </a:t>
            </a:r>
            <a:r>
              <a:rPr lang="es-PA" sz="2000" dirty="0" err="1"/>
              <a:t>Pulitzer</a:t>
            </a:r>
            <a:r>
              <a:rPr lang="es-PA" sz="2000" dirty="0"/>
              <a:t>, pero le afectó tanto emocionalmente que se reconvirtió en fotógrafo del mundo rosa.</a:t>
            </a: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4 Flecha derecha"/>
          <p:cNvSpPr/>
          <p:nvPr/>
        </p:nvSpPr>
        <p:spPr>
          <a:xfrm>
            <a:off x="457200" y="549275"/>
            <a:ext cx="4564743" cy="6112781"/>
          </a:xfrm>
          <a:prstGeom prst="rightArrow">
            <a:avLst/>
          </a:prstGeom>
          <a:ln>
            <a:solidFill>
              <a:srgbClr val="FFFF00"/>
            </a:solidFill>
          </a:ln>
          <a:effectLst>
            <a:glow rad="228600">
              <a:schemeClr val="accent3">
                <a:satMod val="175000"/>
                <a:alpha val="40000"/>
              </a:schemeClr>
            </a:glow>
            <a:outerShdw blurRad="40000" dist="23000" dir="5400000" rotWithShape="0">
              <a:srgbClr val="000000">
                <a:alpha val="35000"/>
              </a:srgbClr>
            </a:outerShdw>
          </a:effectLst>
          <a:scene3d>
            <a:camera prst="orthographicFront">
              <a:rot lat="0" lon="0" rev="0"/>
            </a:camera>
            <a:lightRig rig="twoPt" dir="t">
              <a:rot lat="0" lon="0" rev="4200000"/>
            </a:lightRig>
          </a:scene3d>
          <a:sp3d contourW="146050" prstMaterial="dkEdge">
            <a:bevelT w="63500" h="25400"/>
            <a:bevelB/>
          </a:sp3d>
        </p:spPr>
        <p:style>
          <a:lnRef idx="0">
            <a:schemeClr val="dk1"/>
          </a:lnRef>
          <a:fillRef idx="3">
            <a:schemeClr val="dk1"/>
          </a:fillRef>
          <a:effectRef idx="3">
            <a:schemeClr val="dk1"/>
          </a:effectRef>
          <a:fontRef idx="minor">
            <a:schemeClr val="lt1"/>
          </a:fontRef>
        </p:style>
        <p:txBody>
          <a:bodyPr rtlCol="0" anchor="ctr"/>
          <a:lstStyle/>
          <a:p>
            <a:pPr algn="ctr"/>
            <a:endParaRPr lang="es-PA" dirty="0"/>
          </a:p>
        </p:txBody>
      </p:sp>
      <p:sp>
        <p:nvSpPr>
          <p:cNvPr id="2" name="1 Título"/>
          <p:cNvSpPr>
            <a:spLocks noGrp="1"/>
          </p:cNvSpPr>
          <p:nvPr>
            <p:ph type="title"/>
          </p:nvPr>
        </p:nvSpPr>
        <p:spPr/>
        <p:txBody>
          <a:bodyPr/>
          <a:lstStyle/>
          <a:p>
            <a:r>
              <a:rPr lang="es-MX" sz="4000" dirty="0" smtClean="0">
                <a:solidFill>
                  <a:srgbClr val="FFFF00"/>
                </a:solidFill>
                <a:latin typeface="Arial Rounded MT Bold" pitchFamily="34" charset="0"/>
              </a:rPr>
              <a:t>HISTORIA DE LA FOTOGRAFÍA</a:t>
            </a:r>
            <a:endParaRPr lang="es-PA" sz="4000" dirty="0"/>
          </a:p>
        </p:txBody>
      </p:sp>
      <p:pic>
        <p:nvPicPr>
          <p:cNvPr id="4" name="Picture 2" descr="http://wernernekes.de/00_cms/cms/upload/Fotos_Sammlung/Fotos_Glossar/CO.jpg"/>
          <p:cNvPicPr>
            <a:picLocks noChangeAspect="1" noChangeArrowheads="1"/>
          </p:cNvPicPr>
          <p:nvPr/>
        </p:nvPicPr>
        <p:blipFill>
          <a:blip r:embed="rId2" cstate="print"/>
          <a:srcRect/>
          <a:stretch>
            <a:fillRect/>
          </a:stretch>
        </p:blipFill>
        <p:spPr bwMode="auto">
          <a:xfrm>
            <a:off x="5268685" y="1683652"/>
            <a:ext cx="3701143" cy="4274457"/>
          </a:xfrm>
          <a:prstGeom prst="rect">
            <a:avLst/>
          </a:prstGeom>
          <a:ln>
            <a:noFill/>
          </a:ln>
          <a:effectLst>
            <a:softEdge rad="112500"/>
          </a:effectLst>
        </p:spPr>
      </p:pic>
      <p:sp>
        <p:nvSpPr>
          <p:cNvPr id="6" name="5 Rectángulo"/>
          <p:cNvSpPr/>
          <p:nvPr/>
        </p:nvSpPr>
        <p:spPr>
          <a:xfrm>
            <a:off x="0" y="1683652"/>
            <a:ext cx="5268685" cy="4274457"/>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A" sz="2400" b="1" dirty="0" smtClean="0">
                <a:solidFill>
                  <a:srgbClr val="FFFF00"/>
                </a:solidFill>
              </a:rPr>
              <a:t>Della Porta (de Juan Battista – 1535 1615)</a:t>
            </a:r>
            <a:r>
              <a:rPr lang="es-PA" sz="2400" dirty="0" smtClean="0"/>
              <a:t>, escribiendo en su Magia Naturalis (magia natural, 1558), sugirió el uso de  una cámara oscura como ayuda al dibujo. El monje Juan Zahn (de la jesuita – 1641 1707) desarrolló los varios tipos cámaras oscuras portable, que con la adición de un  espejo produjo una imagen invertida.</a:t>
            </a:r>
            <a:endParaRPr lang="es-PA" sz="2400" dirty="0"/>
          </a:p>
        </p:txBody>
      </p:sp>
    </p:spTree>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pic>
        <p:nvPicPr>
          <p:cNvPr id="158722" name="Picture 2" descr="http://bp3.blogger.com/_Il7KGT12kB0/RhsDgtcUdmI/AAAAAAAAAK4/abV3CrUEQM4/s320/foto14.jpg"/>
          <p:cNvPicPr>
            <a:picLocks noChangeAspect="1" noChangeArrowheads="1"/>
          </p:cNvPicPr>
          <p:nvPr/>
        </p:nvPicPr>
        <p:blipFill>
          <a:blip r:embed="rId3" cstate="print"/>
          <a:srcRect/>
          <a:stretch>
            <a:fillRect/>
          </a:stretch>
        </p:blipFill>
        <p:spPr bwMode="auto">
          <a:xfrm>
            <a:off x="-1" y="1698523"/>
            <a:ext cx="4107543" cy="4455533"/>
          </a:xfrm>
          <a:prstGeom prst="rect">
            <a:avLst/>
          </a:prstGeom>
          <a:noFill/>
        </p:spPr>
      </p:pic>
      <p:sp>
        <p:nvSpPr>
          <p:cNvPr id="6" name="5 Rectángulo"/>
          <p:cNvSpPr/>
          <p:nvPr/>
        </p:nvSpPr>
        <p:spPr>
          <a:xfrm>
            <a:off x="4572000" y="1075743"/>
            <a:ext cx="4572000" cy="5078313"/>
          </a:xfrm>
          <a:prstGeom prst="rect">
            <a:avLst/>
          </a:prstGeom>
        </p:spPr>
        <p:txBody>
          <a:bodyPr>
            <a:spAutoFit/>
          </a:bodyPr>
          <a:lstStyle/>
          <a:p>
            <a:r>
              <a:rPr lang="es-PA" sz="1800" dirty="0" err="1"/>
              <a:t>Sharbat</a:t>
            </a:r>
            <a:r>
              <a:rPr lang="es-PA" sz="1800" dirty="0"/>
              <a:t> Gula fue fotografiada cuando tenía 12 años por el fotógrafo Steve McCurry, en junio de 1984. Fue en el campamento de refugiados </a:t>
            </a:r>
            <a:r>
              <a:rPr lang="es-PA" sz="1800" dirty="0" err="1"/>
              <a:t>Nasir</a:t>
            </a:r>
            <a:r>
              <a:rPr lang="es-PA" sz="1800" dirty="0"/>
              <a:t> </a:t>
            </a:r>
            <a:r>
              <a:rPr lang="es-PA" sz="1800" dirty="0" err="1"/>
              <a:t>Bagh</a:t>
            </a:r>
            <a:r>
              <a:rPr lang="es-PA" sz="1800" dirty="0"/>
              <a:t> de Pakistán durante la guerra contra la invasión soviética. Su foto fue publicada en la portada de </a:t>
            </a:r>
            <a:r>
              <a:rPr lang="es-PA" sz="1800" dirty="0" err="1"/>
              <a:t>National</a:t>
            </a:r>
            <a:r>
              <a:rPr lang="es-PA" sz="1800" dirty="0"/>
              <a:t> </a:t>
            </a:r>
            <a:r>
              <a:rPr lang="es-PA" sz="1800" dirty="0" err="1"/>
              <a:t>Geographic</a:t>
            </a:r>
            <a:r>
              <a:rPr lang="es-PA" sz="1800" dirty="0"/>
              <a:t> en junio de 1985 y, debido a su expresivo rostro de ojos verdes, la portada se convirtió en una de las más famosas de la revista. Sin embargo, en aquel entonces nadie sabía el nombre de la chica. El mismo hombre que la fotografió, Steve McCurry realizó una búsqueda de la joven que duró 17 años. El fotógrafo realizó numerosos viajes a la zona hasta que, en enero de 2002, encontró a la niña convertida en una mujer de 30 años y pudo saber su nombre. </a:t>
            </a: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pic>
        <p:nvPicPr>
          <p:cNvPr id="157698" name="Picture 2" descr="http://bp0.blogger.com/_Il7KGT12kB0/RhsDg9cUdoI/AAAAAAAAALI/ohf7eF9VlxQ/s320/foto16.jpg"/>
          <p:cNvPicPr>
            <a:picLocks noChangeAspect="1" noChangeArrowheads="1"/>
          </p:cNvPicPr>
          <p:nvPr/>
        </p:nvPicPr>
        <p:blipFill>
          <a:blip r:embed="rId3" cstate="print"/>
          <a:srcRect/>
          <a:stretch>
            <a:fillRect/>
          </a:stretch>
        </p:blipFill>
        <p:spPr bwMode="auto">
          <a:xfrm>
            <a:off x="1" y="1698524"/>
            <a:ext cx="4107542" cy="4426505"/>
          </a:xfrm>
          <a:prstGeom prst="rect">
            <a:avLst/>
          </a:prstGeom>
          <a:noFill/>
        </p:spPr>
      </p:pic>
      <p:sp>
        <p:nvSpPr>
          <p:cNvPr id="6" name="5 Rectángulo"/>
          <p:cNvSpPr/>
          <p:nvPr/>
        </p:nvSpPr>
        <p:spPr>
          <a:xfrm>
            <a:off x="4114800" y="1175304"/>
            <a:ext cx="4572000" cy="4955203"/>
          </a:xfrm>
          <a:prstGeom prst="rect">
            <a:avLst/>
          </a:prstGeom>
        </p:spPr>
        <p:txBody>
          <a:bodyPr>
            <a:spAutoFit/>
          </a:bodyPr>
          <a:lstStyle/>
          <a:p>
            <a:r>
              <a:rPr lang="es-PA" sz="1800" dirty="0"/>
              <a:t>Beso de despedida a la Guerra fue tomada por </a:t>
            </a:r>
            <a:r>
              <a:rPr lang="es-PA" sz="1800" dirty="0" err="1"/>
              <a:t>Victor</a:t>
            </a:r>
            <a:r>
              <a:rPr lang="es-PA" sz="1800" dirty="0"/>
              <a:t> </a:t>
            </a:r>
            <a:r>
              <a:rPr lang="es-PA" sz="1800" dirty="0" err="1"/>
              <a:t>Jorgensen</a:t>
            </a:r>
            <a:r>
              <a:rPr lang="es-PA" sz="1800" dirty="0"/>
              <a:t> en Times </a:t>
            </a:r>
            <a:r>
              <a:rPr lang="es-PA" sz="1800" dirty="0" err="1"/>
              <a:t>Square</a:t>
            </a:r>
            <a:r>
              <a:rPr lang="es-PA" sz="1800" dirty="0"/>
              <a:t> el 14 de Agosto de 1945, en la que se puede ver a un soldado de la marina norteamericana besando apasionadamente a una enfermera. Al contrario de lo que lo que comúnmente se piensa, estos 2 personajes no eran pareja, sino que eran unos perfectos extraños que se habían encontrado allí. La fotografía, todo un icono, es considerada una analogía de la excitación y pasión que significa regresar a casa tras pasar una larga temporada fuera, como también la alegría experimentada al acabar una guerra.</a:t>
            </a:r>
            <a:r>
              <a:rPr lang="es-PA" dirty="0"/>
              <a:t/>
            </a:r>
            <a:br>
              <a:rPr lang="es-PA" dirty="0"/>
            </a:br>
            <a:endParaRPr lang="es-PA" dirty="0"/>
          </a:p>
        </p:txBody>
      </p:sp>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sp>
        <p:nvSpPr>
          <p:cNvPr id="163842" name="AutoShape 2" descr="http://bp3.blogger.com/_Il7KGT12kB0/RhsD_tcUdrI/AAAAAAAAALg/OuSOxEPsNQk/s320/foto19.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63844" name="Picture 4" descr="http://bp3.blogger.com/_Il7KGT12kB0/RhsD_tcUdrI/AAAAAAAAALg/OuSOxEPsNQk/s320/foto19.jpg"/>
          <p:cNvPicPr>
            <a:picLocks noChangeAspect="1" noChangeArrowheads="1"/>
          </p:cNvPicPr>
          <p:nvPr/>
        </p:nvPicPr>
        <p:blipFill>
          <a:blip r:embed="rId3" cstate="print"/>
          <a:srcRect/>
          <a:stretch>
            <a:fillRect/>
          </a:stretch>
        </p:blipFill>
        <p:spPr bwMode="auto">
          <a:xfrm>
            <a:off x="-1" y="1698524"/>
            <a:ext cx="4107543" cy="4484562"/>
          </a:xfrm>
          <a:prstGeom prst="rect">
            <a:avLst/>
          </a:prstGeom>
          <a:noFill/>
        </p:spPr>
      </p:pic>
      <p:sp>
        <p:nvSpPr>
          <p:cNvPr id="7" name="6 Rectángulo"/>
          <p:cNvSpPr/>
          <p:nvPr/>
        </p:nvSpPr>
        <p:spPr>
          <a:xfrm>
            <a:off x="4114800" y="1175304"/>
            <a:ext cx="4572000" cy="5232202"/>
          </a:xfrm>
          <a:prstGeom prst="rect">
            <a:avLst/>
          </a:prstGeom>
        </p:spPr>
        <p:txBody>
          <a:bodyPr>
            <a:spAutoFit/>
          </a:bodyPr>
          <a:lstStyle/>
          <a:p>
            <a:r>
              <a:rPr lang="es-PA" sz="1800" dirty="0"/>
              <a:t>En 1994, el genial fotógrafo documentalista sudanés Kevin Carter ganó el premio </a:t>
            </a:r>
            <a:r>
              <a:rPr lang="es-PA" sz="1800" dirty="0" err="1"/>
              <a:t>Pulitzer</a:t>
            </a:r>
            <a:r>
              <a:rPr lang="es-PA" sz="1800" dirty="0"/>
              <a:t> de fotoperiodismo con una fotografía tomada en la región de </a:t>
            </a:r>
            <a:r>
              <a:rPr lang="es-PA" sz="1800" dirty="0" err="1"/>
              <a:t>Ayod</a:t>
            </a:r>
            <a:r>
              <a:rPr lang="es-PA" sz="1800" dirty="0"/>
              <a:t> (una pequeña aldea en Sudan), que recorrió el mundo entero. En la imagen puede verse la figura esquelética de una pequeña niña, totalmente desnutrida, recostándose sobre la tierra, agotada por el hambre, y a punto de morir, mientras que en un segundo plano, la figura negra expectante de un buitre se encuentra acechando y esperando el momento preciso de la muerte de la niña. Cuatro meses después, abrumado por la culpa y conducido por una fuerte dependencia a las drogas, Kevin Carter se quitó la vida.</a:t>
            </a:r>
            <a:r>
              <a:rPr lang="es-PA" dirty="0"/>
              <a:t/>
            </a:r>
            <a:br>
              <a:rPr lang="es-PA" dirty="0"/>
            </a:br>
            <a:endParaRPr lang="es-PA" dirty="0"/>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3914"/>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156674" name="AutoShape 2" descr="http://bp3.blogger.com/_Il7KGT12kB0/RhsC7tcUdjI/AAAAAAAAAKg/mQlcENrVHyE/s320/foto1.jpg">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4" name="3 Rectángulo"/>
          <p:cNvSpPr/>
          <p:nvPr/>
        </p:nvSpPr>
        <p:spPr>
          <a:xfrm>
            <a:off x="1" y="1175304"/>
            <a:ext cx="4107542" cy="52322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es-MX" b="1" dirty="0" smtClean="0"/>
              <a:t>Fotos Famosas</a:t>
            </a:r>
            <a:endParaRPr lang="es-PA" dirty="0"/>
          </a:p>
        </p:txBody>
      </p:sp>
      <p:pic>
        <p:nvPicPr>
          <p:cNvPr id="162818" name="Picture 2" descr="http://bp3.blogger.com/_Il7KGT12kB0/RhsD_tcUdsI/AAAAAAAAALo/Jt88yxypczY/s320/foto120.jpg"/>
          <p:cNvPicPr>
            <a:picLocks noChangeAspect="1" noChangeArrowheads="1"/>
          </p:cNvPicPr>
          <p:nvPr/>
        </p:nvPicPr>
        <p:blipFill>
          <a:blip r:embed="rId3" cstate="print"/>
          <a:srcRect/>
          <a:stretch>
            <a:fillRect/>
          </a:stretch>
        </p:blipFill>
        <p:spPr bwMode="auto">
          <a:xfrm>
            <a:off x="-1" y="1698524"/>
            <a:ext cx="4107543" cy="4411990"/>
          </a:xfrm>
          <a:prstGeom prst="rect">
            <a:avLst/>
          </a:prstGeom>
          <a:noFill/>
        </p:spPr>
      </p:pic>
      <p:sp>
        <p:nvSpPr>
          <p:cNvPr id="6" name="5 Rectángulo"/>
          <p:cNvSpPr/>
          <p:nvPr/>
        </p:nvSpPr>
        <p:spPr>
          <a:xfrm>
            <a:off x="4114800" y="1175304"/>
            <a:ext cx="4572000" cy="4801314"/>
          </a:xfrm>
          <a:prstGeom prst="rect">
            <a:avLst/>
          </a:prstGeom>
        </p:spPr>
        <p:txBody>
          <a:bodyPr>
            <a:spAutoFit/>
          </a:bodyPr>
          <a:lstStyle/>
          <a:p>
            <a:r>
              <a:rPr lang="es-PA" sz="1800" dirty="0" err="1"/>
              <a:t>The</a:t>
            </a:r>
            <a:r>
              <a:rPr lang="es-PA" sz="1800" dirty="0"/>
              <a:t> </a:t>
            </a:r>
            <a:r>
              <a:rPr lang="es-PA" sz="1800" dirty="0" err="1"/>
              <a:t>Falling</a:t>
            </a:r>
            <a:r>
              <a:rPr lang="es-PA" sz="1800" dirty="0"/>
              <a:t> </a:t>
            </a:r>
            <a:r>
              <a:rPr lang="es-PA" sz="1800" dirty="0" err="1"/>
              <a:t>Man</a:t>
            </a:r>
            <a:r>
              <a:rPr lang="es-PA" sz="1800" dirty="0"/>
              <a:t> es el título de una fotografía tomada por Richard </a:t>
            </a:r>
            <a:r>
              <a:rPr lang="es-PA" sz="1800" dirty="0" err="1"/>
              <a:t>Drew</a:t>
            </a:r>
            <a:r>
              <a:rPr lang="es-PA" sz="1800" dirty="0"/>
              <a:t> durante los atentados del 11 de septiembre de 2001 contra las torres gemelas del </a:t>
            </a:r>
            <a:r>
              <a:rPr lang="es-PA" sz="1800" dirty="0" err="1"/>
              <a:t>World</a:t>
            </a:r>
            <a:r>
              <a:rPr lang="es-PA" sz="1800" dirty="0"/>
              <a:t> </a:t>
            </a:r>
            <a:r>
              <a:rPr lang="es-PA" sz="1800" dirty="0" err="1"/>
              <a:t>Trade</a:t>
            </a:r>
            <a:r>
              <a:rPr lang="es-PA" sz="1800" dirty="0"/>
              <a:t> Center, a las 9:41:15 de la mañana. En la imagen se puede ver a un hombre caer desde una de las torres, que seguramente eligió saltar al vacío en lugar de morir por el calor y el humo. La publicación del documento poco después de los atentados encolerizó a ciertos sectores de la opinión pública norteamericana. Acto seguido, la mayoría de los medios de comunicación se auto-censuraron, prefiriendo mostrar únicamente fotografías de actos de heroísmo y sacrificio.</a:t>
            </a:r>
          </a:p>
        </p:txBody>
      </p:sp>
    </p:spTree>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1116254">
            <a:off x="1" y="2043838"/>
            <a:ext cx="9144000" cy="2585323"/>
          </a:xfrm>
          <a:prstGeom prst="rect">
            <a:avLst/>
          </a:prstGeom>
          <a:noFill/>
        </p:spPr>
        <p:txBody>
          <a:bodyPr wrap="squar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GRACIAS </a:t>
            </a:r>
          </a:p>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POR </a:t>
            </a:r>
          </a:p>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SU ATENCIÓN</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dibujo1"/>
          <p:cNvPicPr>
            <a:picLocks noChangeAspect="1" noChangeArrowheads="1"/>
          </p:cNvPicPr>
          <p:nvPr/>
        </p:nvPicPr>
        <p:blipFill>
          <a:blip r:embed="rId2" cstate="print"/>
          <a:srcRect/>
          <a:stretch>
            <a:fillRect/>
          </a:stretch>
        </p:blipFill>
        <p:spPr bwMode="auto">
          <a:xfrm>
            <a:off x="-1" y="721632"/>
            <a:ext cx="9144185" cy="5345339"/>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dibujo2"/>
          <p:cNvPicPr>
            <a:picLocks noChangeAspect="1" noChangeArrowheads="1"/>
          </p:cNvPicPr>
          <p:nvPr/>
        </p:nvPicPr>
        <p:blipFill>
          <a:blip r:embed="rId2" cstate="print"/>
          <a:srcRect/>
          <a:stretch>
            <a:fillRect/>
          </a:stretch>
        </p:blipFill>
        <p:spPr bwMode="auto">
          <a:xfrm>
            <a:off x="0" y="625929"/>
            <a:ext cx="9144000" cy="5438274"/>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wernernekes.de/00_cms/cms/upload/Fotos_Sammlung/Fotos_Glossar/CO.jpg"/>
          <p:cNvPicPr>
            <a:picLocks noChangeAspect="1" noChangeArrowheads="1"/>
          </p:cNvPicPr>
          <p:nvPr/>
        </p:nvPicPr>
        <p:blipFill>
          <a:blip r:embed="rId2" cstate="print"/>
          <a:srcRect/>
          <a:stretch>
            <a:fillRect/>
          </a:stretch>
        </p:blipFill>
        <p:spPr bwMode="auto">
          <a:xfrm>
            <a:off x="0" y="696685"/>
            <a:ext cx="9144000" cy="5399315"/>
          </a:xfrm>
          <a:prstGeom prst="rect">
            <a:avLst/>
          </a:prstGeom>
          <a:noFill/>
        </p:spPr>
      </p:pic>
    </p:spTree>
  </p:cSld>
  <p:clrMapOvr>
    <a:masterClrMapping/>
  </p:clrMapOvr>
  <p:transition spd="slow">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6743"/>
            <a:ext cx="8229600" cy="1143000"/>
          </a:xfrm>
        </p:spPr>
        <p:txBody>
          <a:bodyPr/>
          <a:lstStyle/>
          <a:p>
            <a:r>
              <a:rPr lang="es-MX" sz="4000" dirty="0" smtClean="0">
                <a:solidFill>
                  <a:srgbClr val="FFFF00"/>
                </a:solidFill>
                <a:latin typeface="Arial Rounded MT Bold" pitchFamily="34" charset="0"/>
              </a:rPr>
              <a:t>HISTORIA DE LA FOTOGRAFÍA</a:t>
            </a:r>
            <a:endParaRPr lang="es-PA" sz="4000" dirty="0"/>
          </a:p>
        </p:txBody>
      </p:sp>
      <p:sp>
        <p:nvSpPr>
          <p:cNvPr id="4" name="3 Rectángulo"/>
          <p:cNvSpPr/>
          <p:nvPr/>
        </p:nvSpPr>
        <p:spPr>
          <a:xfrm>
            <a:off x="174976" y="1128133"/>
            <a:ext cx="986167" cy="523220"/>
          </a:xfrm>
          <a:prstGeom prst="rect">
            <a:avLst/>
          </a:prstGeom>
        </p:spPr>
        <p:txBody>
          <a:bodyPr wrap="none">
            <a:spAutoFit/>
          </a:bodyPr>
          <a:lstStyle/>
          <a:p>
            <a:r>
              <a:rPr lang="es-PA" b="1" dirty="0" smtClean="0">
                <a:solidFill>
                  <a:srgbClr val="FF0000"/>
                </a:solidFill>
              </a:rPr>
              <a:t>1777</a:t>
            </a:r>
            <a:endParaRPr lang="es-PA" b="1" dirty="0">
              <a:solidFill>
                <a:srgbClr val="FF0000"/>
              </a:solidFill>
            </a:endParaRPr>
          </a:p>
        </p:txBody>
      </p:sp>
      <p:pic>
        <p:nvPicPr>
          <p:cNvPr id="130050" name="Picture 2" descr="http://www.carondelet.pvt.k12.ca.us/Family/Science/AEM/Pictures/davy0.gif"/>
          <p:cNvPicPr>
            <a:picLocks noChangeAspect="1" noChangeArrowheads="1"/>
          </p:cNvPicPr>
          <p:nvPr/>
        </p:nvPicPr>
        <p:blipFill>
          <a:blip r:embed="rId2" cstate="print"/>
          <a:srcRect/>
          <a:stretch>
            <a:fillRect/>
          </a:stretch>
        </p:blipFill>
        <p:spPr bwMode="auto">
          <a:xfrm>
            <a:off x="5419272" y="1198788"/>
            <a:ext cx="3267528" cy="4810125"/>
          </a:xfrm>
          <a:prstGeom prst="ellipse">
            <a:avLst/>
          </a:prstGeom>
          <a:ln w="190500" cap="rnd">
            <a:solidFill>
              <a:schemeClr val="bg1">
                <a:lumMod val="95000"/>
                <a:lumOff val="5000"/>
              </a:schemeClr>
            </a:solidFill>
            <a:prstDash val="solid"/>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5 Rectángulo"/>
          <p:cNvSpPr/>
          <p:nvPr/>
        </p:nvSpPr>
        <p:spPr>
          <a:xfrm>
            <a:off x="174976" y="1651352"/>
            <a:ext cx="4890510" cy="4357561"/>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PA" sz="2400" dirty="0" smtClean="0"/>
          </a:p>
          <a:p>
            <a:r>
              <a:rPr lang="es-PA" sz="2400" dirty="0" smtClean="0"/>
              <a:t>Publica su tratado sobre las sales de plata y la acción de la luz en latín y alemán, en 1780 en inglés y un año más tarde en francés. En el estilo de las pinturas de artistas exitosos de este siglo como Canaletto o Jean Auguste Dominique Ingres, parece evidente el uso de esta poderosa herramienta, la cámara oscura.</a:t>
            </a:r>
            <a:endParaRPr lang="es-PA" sz="2400" dirty="0"/>
          </a:p>
        </p:txBody>
      </p:sp>
      <p:sp>
        <p:nvSpPr>
          <p:cNvPr id="7" name="6 Rectángulo"/>
          <p:cNvSpPr/>
          <p:nvPr/>
        </p:nvSpPr>
        <p:spPr>
          <a:xfrm>
            <a:off x="174976" y="1651352"/>
            <a:ext cx="3813929" cy="523220"/>
          </a:xfrm>
          <a:prstGeom prst="rect">
            <a:avLst/>
          </a:prstGeom>
        </p:spPr>
        <p:txBody>
          <a:bodyPr wrap="none">
            <a:spAutoFit/>
          </a:bodyPr>
          <a:lstStyle/>
          <a:p>
            <a:r>
              <a:rPr lang="es-PA" b="1" dirty="0" smtClean="0">
                <a:solidFill>
                  <a:srgbClr val="FFFF00"/>
                </a:solidFill>
              </a:rPr>
              <a:t>Carl </a:t>
            </a:r>
            <a:r>
              <a:rPr lang="es-PA" b="1" dirty="0" err="1" smtClean="0">
                <a:solidFill>
                  <a:srgbClr val="FFFF00"/>
                </a:solidFill>
              </a:rPr>
              <a:t>Wilhelm</a:t>
            </a:r>
            <a:r>
              <a:rPr lang="es-PA" b="1" dirty="0" smtClean="0">
                <a:solidFill>
                  <a:srgbClr val="FFFF00"/>
                </a:solidFill>
              </a:rPr>
              <a:t> </a:t>
            </a:r>
            <a:r>
              <a:rPr lang="es-PA" b="1" dirty="0" err="1" smtClean="0">
                <a:solidFill>
                  <a:srgbClr val="FFFF00"/>
                </a:solidFill>
              </a:rPr>
              <a:t>Scheele</a:t>
            </a:r>
            <a:endParaRPr lang="es-PA" b="1" dirty="0">
              <a:solidFill>
                <a:srgbClr val="FFFF00"/>
              </a:solidFill>
            </a:endParaRP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sp>
        <p:nvSpPr>
          <p:cNvPr id="3" name="2 Marcador de contenido"/>
          <p:cNvSpPr>
            <a:spLocks noGrp="1"/>
          </p:cNvSpPr>
          <p:nvPr>
            <p:ph idx="1"/>
          </p:nvPr>
        </p:nvSpPr>
        <p:spPr/>
        <p:txBody>
          <a:bodyPr/>
          <a:lstStyle/>
          <a:p>
            <a:endParaRPr lang="es-PA"/>
          </a:p>
        </p:txBody>
      </p:sp>
      <p:pic>
        <p:nvPicPr>
          <p:cNvPr id="131074" name="Picture 2" descr="21"/>
          <p:cNvPicPr>
            <a:picLocks noChangeAspect="1" noChangeArrowheads="1"/>
          </p:cNvPicPr>
          <p:nvPr/>
        </p:nvPicPr>
        <p:blipFill>
          <a:blip r:embed="rId2" cstate="print">
            <a:lum bright="-1000" contrast="32000"/>
          </a:blip>
          <a:srcRect/>
          <a:stretch>
            <a:fillRect/>
          </a:stretch>
        </p:blipFill>
        <p:spPr bwMode="auto">
          <a:xfrm>
            <a:off x="-1" y="549274"/>
            <a:ext cx="9205369" cy="5576889"/>
          </a:xfrm>
          <a:prstGeom prst="rect">
            <a:avLst/>
          </a:prstGeom>
          <a:noFill/>
        </p:spPr>
      </p:pic>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B2B2B2"/>
        </a:accent1>
        <a:accent2>
          <a:srgbClr val="808080"/>
        </a:accent2>
        <a:accent3>
          <a:srgbClr val="AAAAAA"/>
        </a:accent3>
        <a:accent4>
          <a:srgbClr val="DADADA"/>
        </a:accent4>
        <a:accent5>
          <a:srgbClr val="D5D5D5"/>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0000"/>
        </a:dk2>
        <a:lt2>
          <a:srgbClr val="FFFFFF"/>
        </a:lt2>
        <a:accent1>
          <a:srgbClr val="333333"/>
        </a:accent1>
        <a:accent2>
          <a:srgbClr val="808080"/>
        </a:accent2>
        <a:accent3>
          <a:srgbClr val="AAAAAA"/>
        </a:accent3>
        <a:accent4>
          <a:srgbClr val="DADADA"/>
        </a:accent4>
        <a:accent5>
          <a:srgbClr val="ADADAD"/>
        </a:accent5>
        <a:accent6>
          <a:srgbClr val="737373"/>
        </a:accent6>
        <a:hlink>
          <a:srgbClr val="969696"/>
        </a:hlink>
        <a:folHlink>
          <a:srgbClr val="C0C0C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396</TotalTime>
  <Words>1925</Words>
  <Application>Microsoft Office PowerPoint</Application>
  <PresentationFormat>Presentación en pantalla (4:3)</PresentationFormat>
  <Paragraphs>127</Paragraphs>
  <Slides>44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Aharoni</vt:lpstr>
      <vt:lpstr>Arial</vt:lpstr>
      <vt:lpstr>Arial Rounded MT Bold</vt:lpstr>
      <vt:lpstr>Courier New</vt:lpstr>
      <vt:lpstr>Default Design</vt:lpstr>
      <vt:lpstr>UNIVERSIDAD DE PANAMÁ  CENTRO REGIONAL UNIVERSIATRIO DE AZUERO FACULTAD DE ARQUITECTURA Y DISEÑO ESCUELA DE DISEÑO INDUSTRIAL  MÓDULO N° 1</vt:lpstr>
      <vt:lpstr>HISTORIA DE LA FOTOGRAFÍA</vt:lpstr>
      <vt:lpstr>HISTORIA DE LA FOTOGRAFÍA</vt:lpstr>
      <vt:lpstr>HISTORIA DE LA FOTOGRAFÍA</vt:lpstr>
      <vt:lpstr>Presentación de PowerPoint</vt:lpstr>
      <vt:lpstr>Presentación de PowerPoint</vt:lpstr>
      <vt:lpstr>Presentación de PowerPoint</vt:lpstr>
      <vt:lpstr>HISTORIA DE LA FOTOGRAFÍA</vt:lpstr>
      <vt:lpstr>Presentación de PowerPoint</vt:lpstr>
      <vt:lpstr>HISTORIA DE LA FOTOGRAFÍA</vt:lpstr>
      <vt:lpstr>HISTORIA DE LA FOTOGRAFÍA</vt:lpstr>
      <vt:lpstr>HISTORIA DE LA FOTOGRAFÍA</vt:lpstr>
      <vt:lpstr>Presentación de PowerPoint</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Presentación de PowerPoint</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Presentación de PowerPoint</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HISTORIA DE LA FOTOGRAFÍA</vt:lpstr>
      <vt:lpstr>Presentación de PowerPoint</vt:lpstr>
    </vt:vector>
  </TitlesOfParts>
  <Company>Presentation Helper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Filmstrip</dc:title>
  <dc:creator>Presentation Helper</dc:creator>
  <cp:lastModifiedBy>Hector Rodriguez T</cp:lastModifiedBy>
  <cp:revision>38</cp:revision>
  <dcterms:created xsi:type="dcterms:W3CDTF">2005-04-05T14:19:59Z</dcterms:created>
  <dcterms:modified xsi:type="dcterms:W3CDTF">2016-03-28T17:15:16Z</dcterms:modified>
</cp:coreProperties>
</file>