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1EA94-26D9-4339-9A8B-4390EFED827D}" type="datetimeFigureOut">
              <a:rPr lang="es-PA" smtClean="0"/>
              <a:t>03/28/2017</a:t>
            </a:fld>
            <a:endParaRPr lang="es-PA"/>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A"/>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D8CFD2-2D00-4717-A597-0C4AF24B7DF9}" type="slidenum">
              <a:rPr lang="es-PA" smtClean="0"/>
              <a:t>‹Nº›</a:t>
            </a:fld>
            <a:endParaRPr lang="es-PA"/>
          </a:p>
        </p:txBody>
      </p:sp>
    </p:spTree>
    <p:extLst>
      <p:ext uri="{BB962C8B-B14F-4D97-AF65-F5344CB8AC3E}">
        <p14:creationId xmlns:p14="http://schemas.microsoft.com/office/powerpoint/2010/main" val="294890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dirty="0"/>
          </a:p>
        </p:txBody>
      </p:sp>
      <p:sp>
        <p:nvSpPr>
          <p:cNvPr id="4" name="Marcador de número de diapositiva 3"/>
          <p:cNvSpPr>
            <a:spLocks noGrp="1"/>
          </p:cNvSpPr>
          <p:nvPr>
            <p:ph type="sldNum" sz="quarter" idx="10"/>
          </p:nvPr>
        </p:nvSpPr>
        <p:spPr/>
        <p:txBody>
          <a:bodyPr/>
          <a:lstStyle/>
          <a:p>
            <a:fld id="{4CD8CFD2-2D00-4717-A597-0C4AF24B7DF9}" type="slidenum">
              <a:rPr lang="es-PA" smtClean="0"/>
              <a:t>6</a:t>
            </a:fld>
            <a:endParaRPr lang="es-PA"/>
          </a:p>
        </p:txBody>
      </p:sp>
    </p:spTree>
    <p:extLst>
      <p:ext uri="{BB962C8B-B14F-4D97-AF65-F5344CB8AC3E}">
        <p14:creationId xmlns:p14="http://schemas.microsoft.com/office/powerpoint/2010/main" val="3186006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1566097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2249266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39301353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10391746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4023266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25868584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1815335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21901622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2697626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25164236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F6762D6-84DB-4203-95DD-507C6466C10B}" type="datetimeFigureOut">
              <a:rPr lang="en-US" smtClean="0"/>
              <a:t>3/28/2017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6EC1932F-27A8-4823-AB57-F49703D8AE5E}" type="slidenum">
              <a:rPr lang="en-US" smtClean="0"/>
              <a:t>‹Nº›</a:t>
            </a:fld>
            <a:endParaRPr lang="en-US"/>
          </a:p>
        </p:txBody>
      </p:sp>
    </p:spTree>
    <p:extLst>
      <p:ext uri="{BB962C8B-B14F-4D97-AF65-F5344CB8AC3E}">
        <p14:creationId xmlns:p14="http://schemas.microsoft.com/office/powerpoint/2010/main" val="5422552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762D6-84DB-4203-95DD-507C6466C10B}" type="datetimeFigureOut">
              <a:rPr lang="en-US" smtClean="0"/>
              <a:t>3/28/2017</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1932F-27A8-4823-AB57-F49703D8AE5E}" type="slidenum">
              <a:rPr lang="en-US" smtClean="0"/>
              <a:t>‹Nº›</a:t>
            </a:fld>
            <a:endParaRPr lang="en-US"/>
          </a:p>
        </p:txBody>
      </p:sp>
    </p:spTree>
    <p:extLst>
      <p:ext uri="{BB962C8B-B14F-4D97-AF65-F5344CB8AC3E}">
        <p14:creationId xmlns:p14="http://schemas.microsoft.com/office/powerpoint/2010/main" val="1866605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dondear rectángulo de esquina diagonal"/>
          <p:cNvSpPr/>
          <p:nvPr/>
        </p:nvSpPr>
        <p:spPr>
          <a:xfrm rot="16200000">
            <a:off x="3239852" y="-2655676"/>
            <a:ext cx="2520280" cy="8784976"/>
          </a:xfrm>
          <a:prstGeom prst="round2DiagRect">
            <a:avLst/>
          </a:prstGeom>
          <a:solidFill>
            <a:srgbClr val="00B050"/>
          </a:solidFill>
        </p:spPr>
        <p:style>
          <a:lnRef idx="1">
            <a:schemeClr val="accent3"/>
          </a:lnRef>
          <a:fillRef idx="3">
            <a:schemeClr val="accent3"/>
          </a:fillRef>
          <a:effectRef idx="2">
            <a:schemeClr val="accent3"/>
          </a:effectRef>
          <a:fontRef idx="minor">
            <a:schemeClr val="lt1"/>
          </a:fontRef>
        </p:style>
        <p:txBody>
          <a:bodyPr vert="vert" rtlCol="0" anchor="ctr"/>
          <a:lstStyle/>
          <a:p>
            <a:pPr algn="ct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UNIVERSIDAD DE PANAMA</a:t>
            </a:r>
          </a:p>
          <a:p>
            <a:pPr algn="ct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CENTRO REGIONAL UNIVERSITARIO DE AZUERO</a:t>
            </a:r>
          </a:p>
          <a:p>
            <a:pPr algn="ct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FACULTAD DE ARQUITECTURA Y DISEÑO</a:t>
            </a:r>
          </a:p>
          <a:p>
            <a:pPr algn="ct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 ESCUELA DE DISEÑO INDUSTRIAL DE PRODUCTOS</a:t>
            </a:r>
            <a:endPar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endParaRPr>
          </a:p>
        </p:txBody>
      </p:sp>
      <p:sp>
        <p:nvSpPr>
          <p:cNvPr id="6" name="5 Redondear rectángulo de esquina diagonal"/>
          <p:cNvSpPr/>
          <p:nvPr/>
        </p:nvSpPr>
        <p:spPr>
          <a:xfrm rot="16200000">
            <a:off x="1799693" y="2090969"/>
            <a:ext cx="2520280" cy="5760640"/>
          </a:xfrm>
          <a:prstGeom prst="round2DiagRect">
            <a:avLst/>
          </a:prstGeom>
          <a:solidFill>
            <a:srgbClr val="00B050"/>
          </a:solidFill>
          <a:ln>
            <a:noFill/>
          </a:ln>
        </p:spPr>
        <p:style>
          <a:lnRef idx="1">
            <a:schemeClr val="accent2"/>
          </a:lnRef>
          <a:fillRef idx="3">
            <a:schemeClr val="accent2"/>
          </a:fillRef>
          <a:effectRef idx="2">
            <a:schemeClr val="accent2"/>
          </a:effectRef>
          <a:fontRef idx="minor">
            <a:schemeClr val="lt1"/>
          </a:fontRef>
        </p:style>
        <p:txBody>
          <a:bodyPr vert="vert"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rPr>
              <a:t>PRESENTACION DE LA ASIGNATURA: </a:t>
            </a:r>
          </a:p>
          <a:p>
            <a:pPr algn="ctr"/>
            <a:r>
              <a:rPr lang="en-US" sz="28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rPr>
              <a:t>DIBUJO MANUAL Y DIGITAL</a:t>
            </a:r>
          </a:p>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endParaRPr>
          </a:p>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rPr>
              <a:t>POR:</a:t>
            </a:r>
          </a:p>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rPr>
              <a:t>Mgtr. HECTOR SAMUEL RODRIGUEZ TEJADA</a:t>
            </a:r>
          </a:p>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endParaRPr>
          </a:p>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rPr>
              <a:t>2016</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anose="02010803020104030203" pitchFamily="2" charset="-79"/>
              <a:cs typeface="Aharoni" panose="02010803020104030203" pitchFamily="2" charset="-79"/>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3230753"/>
            <a:ext cx="2569275" cy="3018898"/>
          </a:xfrm>
          <a:prstGeom prst="rect">
            <a:avLst/>
          </a:prstGeom>
        </p:spPr>
      </p:pic>
    </p:spTree>
    <p:extLst>
      <p:ext uri="{BB962C8B-B14F-4D97-AF65-F5344CB8AC3E}">
        <p14:creationId xmlns:p14="http://schemas.microsoft.com/office/powerpoint/2010/main" val="2881679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5" y="1318022"/>
            <a:ext cx="9132845" cy="5539978"/>
          </a:xfrm>
          <a:prstGeom prst="rect">
            <a:avLst/>
          </a:prstGeom>
          <a:solidFill>
            <a:srgbClr val="00B050"/>
          </a:solidFill>
        </p:spPr>
        <p:txBody>
          <a:bodyPr wrap="square" rtlCol="0">
            <a:spAutoFit/>
          </a:bodyPr>
          <a:lstStyle/>
          <a:p>
            <a:r>
              <a:rPr lang="es-ES" sz="3600" dirty="0">
                <a:solidFill>
                  <a:srgbClr val="FFFF00"/>
                </a:solidFill>
              </a:rPr>
              <a:t>DIBUJO MANUAL Y DIGITAL</a:t>
            </a:r>
            <a:endParaRPr lang="en-US" sz="3600" dirty="0">
              <a:solidFill>
                <a:srgbClr val="FFFF00"/>
              </a:solidFill>
            </a:endParaRPr>
          </a:p>
          <a:p>
            <a:r>
              <a:rPr lang="es-ES" dirty="0">
                <a:solidFill>
                  <a:schemeClr val="bg1"/>
                </a:solidFill>
              </a:rPr>
              <a:t> </a:t>
            </a:r>
            <a:endParaRPr lang="en-US" dirty="0">
              <a:solidFill>
                <a:schemeClr val="bg1"/>
              </a:solidFill>
            </a:endParaRPr>
          </a:p>
          <a:p>
            <a:r>
              <a:rPr lang="es-ES" dirty="0">
                <a:solidFill>
                  <a:schemeClr val="bg1"/>
                </a:solidFill>
              </a:rPr>
              <a:t> </a:t>
            </a:r>
            <a:endParaRPr lang="en-US" dirty="0">
              <a:solidFill>
                <a:schemeClr val="bg1"/>
              </a:solidFill>
            </a:endParaRPr>
          </a:p>
          <a:p>
            <a:r>
              <a:rPr lang="es-ES" sz="2400" dirty="0">
                <a:solidFill>
                  <a:schemeClr val="bg1"/>
                </a:solidFill>
              </a:rPr>
              <a:t>DATOS </a:t>
            </a:r>
            <a:r>
              <a:rPr lang="es-ES" sz="2400" dirty="0" smtClean="0">
                <a:solidFill>
                  <a:schemeClr val="bg1"/>
                </a:solidFill>
              </a:rPr>
              <a:t>GENERALES</a:t>
            </a:r>
          </a:p>
          <a:p>
            <a:endParaRPr lang="en-US" sz="2400" dirty="0">
              <a:solidFill>
                <a:schemeClr val="bg1"/>
              </a:solidFill>
            </a:endParaRPr>
          </a:p>
          <a:p>
            <a:r>
              <a:rPr lang="es-ES" sz="2400" dirty="0" smtClean="0">
                <a:solidFill>
                  <a:schemeClr val="bg1"/>
                </a:solidFill>
                <a:latin typeface="Arial Narrow" panose="020B0606020202030204" pitchFamily="34" charset="0"/>
              </a:rPr>
              <a:t>Denominación: Dibujo </a:t>
            </a:r>
            <a:r>
              <a:rPr lang="es-ES" sz="2400" dirty="0">
                <a:solidFill>
                  <a:schemeClr val="bg1"/>
                </a:solidFill>
                <a:latin typeface="Arial Narrow" panose="020B0606020202030204" pitchFamily="34" charset="0"/>
              </a:rPr>
              <a:t>Manual y Digital		</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Abreviatura:  </a:t>
            </a:r>
            <a:r>
              <a:rPr lang="es-ES" sz="2400" dirty="0" smtClean="0">
                <a:solidFill>
                  <a:schemeClr val="bg1"/>
                </a:solidFill>
                <a:latin typeface="Arial Narrow" panose="020B0606020202030204" pitchFamily="34" charset="0"/>
              </a:rPr>
              <a:t>    ART </a:t>
            </a:r>
            <a:r>
              <a:rPr lang="es-ES" sz="2400" dirty="0">
                <a:solidFill>
                  <a:schemeClr val="bg1"/>
                </a:solidFill>
                <a:latin typeface="Arial Narrow" panose="020B0606020202030204" pitchFamily="34" charset="0"/>
              </a:rPr>
              <a:t>1102	</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Código:	</a:t>
            </a:r>
            <a:r>
              <a:rPr lang="es-ES" sz="2400" dirty="0" smtClean="0">
                <a:solidFill>
                  <a:schemeClr val="bg1"/>
                </a:solidFill>
                <a:latin typeface="Arial Narrow" panose="020B0606020202030204" pitchFamily="34" charset="0"/>
              </a:rPr>
              <a:t>    23688</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Semestre: </a:t>
            </a:r>
            <a:r>
              <a:rPr lang="es-ES" sz="2400" dirty="0" smtClean="0">
                <a:solidFill>
                  <a:schemeClr val="bg1"/>
                </a:solidFill>
                <a:latin typeface="Arial Narrow" panose="020B0606020202030204" pitchFamily="34" charset="0"/>
              </a:rPr>
              <a:t>I </a:t>
            </a:r>
            <a:r>
              <a:rPr lang="es-ES" sz="2400" dirty="0">
                <a:solidFill>
                  <a:schemeClr val="bg1"/>
                </a:solidFill>
                <a:latin typeface="Arial Narrow" panose="020B0606020202030204" pitchFamily="34" charset="0"/>
              </a:rPr>
              <a:t>Semestre, I año 	</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Créditos: 2	</a:t>
            </a:r>
            <a:r>
              <a:rPr lang="es-ES" sz="2400" dirty="0" smtClean="0">
                <a:solidFill>
                  <a:schemeClr val="bg1"/>
                </a:solidFill>
                <a:latin typeface="Arial Narrow" panose="020B0606020202030204" pitchFamily="34" charset="0"/>
              </a:rPr>
              <a:t>  Total </a:t>
            </a:r>
            <a:r>
              <a:rPr lang="es-ES" sz="2400" dirty="0">
                <a:solidFill>
                  <a:schemeClr val="bg1"/>
                </a:solidFill>
                <a:latin typeface="Arial Narrow" panose="020B0606020202030204" pitchFamily="34" charset="0"/>
              </a:rPr>
              <a:t>de horas semanales: 64</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Total de horas semanales: 4	</a:t>
            </a:r>
            <a:endParaRPr lang="es-ES" sz="2400" dirty="0" smtClean="0">
              <a:solidFill>
                <a:schemeClr val="bg1"/>
              </a:solidFill>
              <a:latin typeface="Arial Narrow" panose="020B0606020202030204" pitchFamily="34" charset="0"/>
            </a:endParaRPr>
          </a:p>
          <a:p>
            <a:r>
              <a:rPr lang="es-ES" sz="2400" dirty="0" smtClean="0">
                <a:solidFill>
                  <a:schemeClr val="bg1"/>
                </a:solidFill>
                <a:latin typeface="Arial Narrow" panose="020B0606020202030204" pitchFamily="34" charset="0"/>
              </a:rPr>
              <a:t>Teóricas</a:t>
            </a:r>
            <a:r>
              <a:rPr lang="es-ES" sz="2400" dirty="0">
                <a:solidFill>
                  <a:schemeClr val="bg1"/>
                </a:solidFill>
                <a:latin typeface="Arial Narrow" panose="020B0606020202030204" pitchFamily="34" charset="0"/>
              </a:rPr>
              <a:t>: 1   Prácticas: 3   Laboratorio:0</a:t>
            </a:r>
            <a:endParaRPr lang="en-US" sz="2400" dirty="0">
              <a:solidFill>
                <a:schemeClr val="bg1"/>
              </a:solidFill>
              <a:latin typeface="Arial Narrow" panose="020B0606020202030204" pitchFamily="34" charset="0"/>
            </a:endParaRPr>
          </a:p>
          <a:p>
            <a:r>
              <a:rPr lang="es-ES" sz="2400" dirty="0">
                <a:solidFill>
                  <a:schemeClr val="bg1"/>
                </a:solidFill>
                <a:latin typeface="Arial Narrow" panose="020B0606020202030204" pitchFamily="34" charset="0"/>
              </a:rPr>
              <a:t>Pre-requisitos:  	Ninguno</a:t>
            </a:r>
            <a:endParaRPr lang="en-US" sz="2400" dirty="0">
              <a:solidFill>
                <a:schemeClr val="bg1"/>
              </a:solidFill>
              <a:latin typeface="Arial Narrow" panose="020B0606020202030204" pitchFamily="34" charset="0"/>
            </a:endParaRPr>
          </a:p>
          <a:p>
            <a:r>
              <a:rPr lang="es-ES" sz="2400" b="1" dirty="0">
                <a:latin typeface="Arial Narrow" panose="020B0606020202030204" pitchFamily="34" charset="0"/>
              </a:rPr>
              <a:t> </a:t>
            </a:r>
            <a:endParaRPr lang="en-US" sz="2400" dirty="0">
              <a:latin typeface="Arial Narrow" panose="020B0606020202030204" pitchFamily="34" charset="0"/>
            </a:endParaRPr>
          </a:p>
          <a:p>
            <a:endParaRPr lang="en-US" dirty="0"/>
          </a:p>
        </p:txBody>
      </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0297" y="1323963"/>
            <a:ext cx="3853703" cy="2704290"/>
          </a:xfrm>
          <a:prstGeom prst="rect">
            <a:avLst/>
          </a:prstGeom>
        </p:spPr>
      </p:pic>
    </p:spTree>
    <p:extLst>
      <p:ext uri="{BB962C8B-B14F-4D97-AF65-F5344CB8AC3E}">
        <p14:creationId xmlns:p14="http://schemas.microsoft.com/office/powerpoint/2010/main" val="409466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412776"/>
            <a:ext cx="9144000" cy="5078313"/>
          </a:xfrm>
          <a:prstGeom prst="rect">
            <a:avLst/>
          </a:prstGeom>
          <a:solidFill>
            <a:srgbClr val="00B050"/>
          </a:solidFill>
        </p:spPr>
        <p:txBody>
          <a:bodyPr wrap="square" rtlCol="0">
            <a:spAutoFit/>
          </a:bodyPr>
          <a:lstStyle/>
          <a:p>
            <a:r>
              <a:rPr lang="es-ES" sz="2800" b="1" dirty="0">
                <a:solidFill>
                  <a:srgbClr val="FFFF00"/>
                </a:solidFill>
              </a:rPr>
              <a:t>JUSTIFICACIÓN</a:t>
            </a:r>
            <a:endParaRPr lang="en-US" sz="2800" b="1" dirty="0">
              <a:solidFill>
                <a:srgbClr val="FFFF00"/>
              </a:solidFill>
            </a:endParaRPr>
          </a:p>
          <a:p>
            <a:endParaRPr lang="es-ES" b="1" dirty="0" smtClean="0">
              <a:solidFill>
                <a:schemeClr val="bg1"/>
              </a:solidFill>
            </a:endParaRPr>
          </a:p>
          <a:p>
            <a:pPr algn="just"/>
            <a:r>
              <a:rPr lang="es-ES" sz="2000" dirty="0" smtClean="0">
                <a:solidFill>
                  <a:schemeClr val="bg1"/>
                </a:solidFill>
                <a:latin typeface="Arial" panose="020B0604020202020204" pitchFamily="34" charset="0"/>
                <a:cs typeface="Arial" panose="020B0604020202020204" pitchFamily="34" charset="0"/>
              </a:rPr>
              <a:t>En </a:t>
            </a:r>
            <a:r>
              <a:rPr lang="es-ES" sz="2000" dirty="0">
                <a:solidFill>
                  <a:schemeClr val="bg1"/>
                </a:solidFill>
                <a:latin typeface="Arial" panose="020B0604020202020204" pitchFamily="34" charset="0"/>
                <a:cs typeface="Arial" panose="020B0604020202020204" pitchFamily="34" charset="0"/>
              </a:rPr>
              <a:t>el campo del diseño, el dibujo resulta ser un medio de comunicación adoptado durante las distintas instancias del proceso proyectual, para la transmisión de las ideas a terceros o simplemente como una herramienta utilizada para una retroalimentación muy personal. En éste aspecto, tanto las técnica manuales como digitales forman parte irrenunciable de la formación de las nuevas generaciones de profesionales del diseño y ambas modalidades coexisten en el marco de un “pensamiento integrador” sobre los recursos expresivos, durante todo el desarrollo del proceso proyectual</a:t>
            </a:r>
            <a:r>
              <a:rPr lang="es-ES" sz="2000" dirty="0" smtClean="0">
                <a:solidFill>
                  <a:schemeClr val="bg1"/>
                </a:solidFill>
                <a:latin typeface="Arial" panose="020B0604020202020204" pitchFamily="34" charset="0"/>
                <a:cs typeface="Arial" panose="020B0604020202020204" pitchFamily="34" charset="0"/>
              </a:rPr>
              <a:t>.</a:t>
            </a:r>
          </a:p>
          <a:p>
            <a:pPr algn="just"/>
            <a:endParaRPr lang="en-US" sz="2000" dirty="0">
              <a:solidFill>
                <a:schemeClr val="bg1"/>
              </a:solidFill>
              <a:latin typeface="Arial" panose="020B0604020202020204" pitchFamily="34" charset="0"/>
              <a:cs typeface="Arial" panose="020B0604020202020204" pitchFamily="34" charset="0"/>
            </a:endParaRPr>
          </a:p>
          <a:p>
            <a:pPr algn="just"/>
            <a:r>
              <a:rPr lang="es-ES" sz="2000" dirty="0">
                <a:solidFill>
                  <a:schemeClr val="bg1"/>
                </a:solidFill>
                <a:latin typeface="Arial" panose="020B0604020202020204" pitchFamily="34" charset="0"/>
                <a:cs typeface="Arial" panose="020B0604020202020204" pitchFamily="34" charset="0"/>
              </a:rPr>
              <a:t>Es una asignatura de tipo fundamental: para el desarrollo vertical del resto de asignaturas del área de visualización de proyectos, así como necesaria en la coordinación horizontal con otras materias del nivel, especialmente del área del diseño.</a:t>
            </a:r>
            <a:endParaRPr lang="en-US" sz="2000"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5310" y="12368"/>
            <a:ext cx="2614514" cy="1834704"/>
          </a:xfrm>
          <a:prstGeom prst="rect">
            <a:avLst/>
          </a:prstGeom>
        </p:spPr>
      </p:pic>
    </p:spTree>
    <p:extLst>
      <p:ext uri="{BB962C8B-B14F-4D97-AF65-F5344CB8AC3E}">
        <p14:creationId xmlns:p14="http://schemas.microsoft.com/office/powerpoint/2010/main" val="27277991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97" y="1087189"/>
            <a:ext cx="9116526" cy="5770811"/>
          </a:xfrm>
          <a:prstGeom prst="rect">
            <a:avLst/>
          </a:prstGeom>
          <a:solidFill>
            <a:srgbClr val="00B050"/>
          </a:solidFill>
        </p:spPr>
        <p:txBody>
          <a:bodyPr wrap="square" rtlCol="0">
            <a:spAutoFit/>
          </a:bodyPr>
          <a:lstStyle/>
          <a:p>
            <a:r>
              <a:rPr lang="es-ES" sz="2800" b="1" dirty="0">
                <a:solidFill>
                  <a:srgbClr val="FFFF00"/>
                </a:solidFill>
                <a:latin typeface="Arial Black" panose="020B0A04020102020204" pitchFamily="34" charset="0"/>
              </a:rPr>
              <a:t>OBJETIVOS </a:t>
            </a:r>
            <a:r>
              <a:rPr lang="es-ES" sz="2800" b="1" dirty="0" smtClean="0">
                <a:solidFill>
                  <a:srgbClr val="FFFF00"/>
                </a:solidFill>
                <a:latin typeface="Arial Black" panose="020B0A04020102020204" pitchFamily="34" charset="0"/>
              </a:rPr>
              <a:t>GENERALES</a:t>
            </a:r>
          </a:p>
          <a:p>
            <a:endParaRPr lang="en-US" sz="2800" dirty="0">
              <a:latin typeface="Arial Black" panose="020B0A04020102020204" pitchFamily="34" charset="0"/>
            </a:endParaRPr>
          </a:p>
          <a:p>
            <a:pPr marL="457200" lvl="0" indent="-457200">
              <a:buFont typeface="Arial" panose="020B0604020202020204" pitchFamily="34" charset="0"/>
              <a:buChar char="•"/>
            </a:pPr>
            <a:r>
              <a:rPr lang="es-ES" sz="2600" dirty="0">
                <a:solidFill>
                  <a:schemeClr val="bg1"/>
                </a:solidFill>
              </a:rPr>
              <a:t>Aplica los procedimientos gráficos a la representación de espacios y objetos</a:t>
            </a:r>
            <a:r>
              <a:rPr lang="es-ES" sz="2600" dirty="0" smtClean="0">
                <a:solidFill>
                  <a:schemeClr val="bg1"/>
                </a:solidFill>
              </a:rPr>
              <a:t>.</a:t>
            </a:r>
          </a:p>
          <a:p>
            <a:pPr marL="457200" lvl="0" indent="-457200">
              <a:buFont typeface="Arial" panose="020B0604020202020204" pitchFamily="34" charset="0"/>
              <a:buChar char="•"/>
            </a:pPr>
            <a:endParaRPr lang="en-US" sz="2600" dirty="0">
              <a:solidFill>
                <a:schemeClr val="bg1"/>
              </a:solidFill>
            </a:endParaRPr>
          </a:p>
          <a:p>
            <a:pPr marL="457200" lvl="0" indent="-457200">
              <a:buFont typeface="Arial" panose="020B0604020202020204" pitchFamily="34" charset="0"/>
              <a:buChar char="•"/>
            </a:pPr>
            <a:r>
              <a:rPr lang="es-ES" sz="2600" dirty="0">
                <a:solidFill>
                  <a:schemeClr val="bg1"/>
                </a:solidFill>
              </a:rPr>
              <a:t>Representar los atributos visuales de los objetos y domina la proporción</a:t>
            </a:r>
            <a:r>
              <a:rPr lang="es-ES" sz="2600" dirty="0" smtClean="0">
                <a:solidFill>
                  <a:schemeClr val="bg1"/>
                </a:solidFill>
              </a:rPr>
              <a:t>.</a:t>
            </a:r>
          </a:p>
          <a:p>
            <a:pPr marL="457200" lvl="0" indent="-457200">
              <a:buFont typeface="Arial" panose="020B0604020202020204" pitchFamily="34" charset="0"/>
              <a:buChar char="•"/>
            </a:pPr>
            <a:endParaRPr lang="en-US" sz="2600" dirty="0">
              <a:solidFill>
                <a:schemeClr val="bg1"/>
              </a:solidFill>
            </a:endParaRPr>
          </a:p>
          <a:p>
            <a:pPr marL="457200" lvl="0" indent="-457200">
              <a:buFont typeface="Arial" panose="020B0604020202020204" pitchFamily="34" charset="0"/>
              <a:buChar char="•"/>
            </a:pPr>
            <a:r>
              <a:rPr lang="es-ES" sz="2600" dirty="0">
                <a:solidFill>
                  <a:schemeClr val="bg1"/>
                </a:solidFill>
              </a:rPr>
              <a:t>Dominar las técnicas del dibujo, incluidas las técnicas de dibujo digital</a:t>
            </a:r>
            <a:r>
              <a:rPr lang="es-ES" sz="2600" dirty="0" smtClean="0">
                <a:solidFill>
                  <a:schemeClr val="bg1"/>
                </a:solidFill>
              </a:rPr>
              <a:t>.</a:t>
            </a:r>
          </a:p>
          <a:p>
            <a:pPr marL="457200" lvl="0" indent="-457200">
              <a:buFont typeface="Arial" panose="020B0604020202020204" pitchFamily="34" charset="0"/>
              <a:buChar char="•"/>
            </a:pPr>
            <a:endParaRPr lang="en-US" sz="2600" dirty="0">
              <a:solidFill>
                <a:schemeClr val="bg1"/>
              </a:solidFill>
            </a:endParaRPr>
          </a:p>
          <a:p>
            <a:pPr marL="457200" lvl="0" indent="-457200">
              <a:buFont typeface="Arial" panose="020B0604020202020204" pitchFamily="34" charset="0"/>
              <a:buChar char="•"/>
            </a:pPr>
            <a:r>
              <a:rPr lang="es-ES" sz="2600" dirty="0">
                <a:solidFill>
                  <a:schemeClr val="bg1"/>
                </a:solidFill>
              </a:rPr>
              <a:t>Desarrolla apuntes, bocetos, o croquis y levantamientos de arquitectura y diseño.</a:t>
            </a:r>
            <a:endParaRPr lang="en-US" sz="2600" dirty="0">
              <a:solidFill>
                <a:schemeClr val="bg1"/>
              </a:solidFill>
            </a:endParaRPr>
          </a:p>
          <a:p>
            <a:pPr marL="285750" indent="-285750">
              <a:buFont typeface="Arial" panose="020B0604020202020204" pitchFamily="34" charset="0"/>
              <a:buChar char="•"/>
            </a:pPr>
            <a:endParaRPr lang="en-US" sz="2700"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5310" y="12368"/>
            <a:ext cx="2614514" cy="1834704"/>
          </a:xfrm>
          <a:prstGeom prst="rect">
            <a:avLst/>
          </a:prstGeom>
        </p:spPr>
      </p:pic>
    </p:spTree>
    <p:extLst>
      <p:ext uri="{BB962C8B-B14F-4D97-AF65-F5344CB8AC3E}">
        <p14:creationId xmlns:p14="http://schemas.microsoft.com/office/powerpoint/2010/main" val="17892518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3051" y="2201684"/>
            <a:ext cx="9112820" cy="4616648"/>
          </a:xfrm>
          <a:prstGeom prst="rect">
            <a:avLst/>
          </a:prstGeom>
          <a:solidFill>
            <a:srgbClr val="00B050"/>
          </a:solidFill>
        </p:spPr>
        <p:txBody>
          <a:bodyPr wrap="square" rtlCol="0">
            <a:spAutoFit/>
          </a:bodyPr>
          <a:lstStyle/>
          <a:p>
            <a:r>
              <a:rPr lang="es-ES" sz="2400" b="1" dirty="0" smtClean="0">
                <a:solidFill>
                  <a:srgbClr val="FFFF00"/>
                </a:solidFill>
              </a:rPr>
              <a:t>DESCRIPCIÓN</a:t>
            </a:r>
          </a:p>
          <a:p>
            <a:endParaRPr lang="en-US" dirty="0"/>
          </a:p>
          <a:p>
            <a:pPr algn="just"/>
            <a:r>
              <a:rPr lang="es-ES" dirty="0">
                <a:solidFill>
                  <a:schemeClr val="bg1"/>
                </a:solidFill>
              </a:rPr>
              <a:t>El programa de la asignatura de Dibujo Manual y Digital tiene la finalidad de ofrecer al estudiante oportunidades de aprendizaje y desarrollo de habilidades, conocimientos, destrezas y sensibilidades artísticas,  relacionadas con la presentación y comunicación de ideas con el uso del lápiz, plumilla y marcador (Técnicas Secas),  las reglas de la composición y el valor de la proporción, en lo referente a la representación visual plana con efectos de dos y tres dimensiones; la representación y efectos de: volúmenes y espacios, texturas, materiales, elementos del paisaje natural y artificial, la figura humana; así como de la luz y sombra de los mismos basados en la  observación, análisis y síntesis, que se constituirán en la fuente para dar respuestas gráficas para la expresión de ideas del futuro profesional.</a:t>
            </a:r>
            <a:endParaRPr lang="en-US" dirty="0">
              <a:solidFill>
                <a:schemeClr val="bg1"/>
              </a:solidFill>
            </a:endParaRPr>
          </a:p>
          <a:p>
            <a:pPr algn="just"/>
            <a:r>
              <a:rPr lang="es-ES" dirty="0">
                <a:solidFill>
                  <a:schemeClr val="bg1"/>
                </a:solidFill>
              </a:rPr>
              <a:t>Paralelamente en el taller de informática se le instruirá en el uso de programas computacionales de representación visual digital, esto  permitirá  al estudiante recibir tutoría en el conocimiento y practicar el manejo del interfaz, y los comandos de un programa digital especializado en el tema. Para estos efectos el curso se ha organizado en tres módulos:</a:t>
            </a:r>
            <a:endParaRPr lang="en-US" dirty="0">
              <a:solidFill>
                <a:schemeClr val="bg1"/>
              </a:solidFill>
            </a:endParaRPr>
          </a:p>
          <a:p>
            <a:pPr algn="just"/>
            <a:endParaRPr lang="en-US"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5310" y="12368"/>
            <a:ext cx="2614514" cy="1834704"/>
          </a:xfrm>
          <a:prstGeom prst="rect">
            <a:avLst/>
          </a:prstGeom>
        </p:spPr>
      </p:pic>
    </p:spTree>
    <p:extLst>
      <p:ext uri="{BB962C8B-B14F-4D97-AF65-F5344CB8AC3E}">
        <p14:creationId xmlns:p14="http://schemas.microsoft.com/office/powerpoint/2010/main" val="36153098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0330" y="188640"/>
            <a:ext cx="8856984" cy="6740307"/>
          </a:xfrm>
          <a:prstGeom prst="rect">
            <a:avLst/>
          </a:prstGeom>
          <a:noFill/>
        </p:spPr>
        <p:txBody>
          <a:bodyPr wrap="square" rtlCol="0">
            <a:spAutoFit/>
          </a:bodyPr>
          <a:lstStyle/>
          <a:p>
            <a:r>
              <a:rPr lang="es-ES" b="1" dirty="0" smtClean="0"/>
              <a:t>CONTENIDOS</a:t>
            </a:r>
          </a:p>
          <a:p>
            <a:endParaRPr lang="en-US" dirty="0"/>
          </a:p>
          <a:p>
            <a:r>
              <a:rPr lang="es-ES" b="1" dirty="0"/>
              <a:t>Módulo </a:t>
            </a:r>
            <a:r>
              <a:rPr lang="es-ES" b="1" dirty="0" smtClean="0"/>
              <a:t>1: </a:t>
            </a:r>
            <a:r>
              <a:rPr lang="es-ES" b="1" dirty="0"/>
              <a:t>	Dibujo libre, manual y digital			7</a:t>
            </a:r>
            <a:r>
              <a:rPr lang="es-ES" b="1" dirty="0" smtClean="0"/>
              <a:t> </a:t>
            </a:r>
            <a:r>
              <a:rPr lang="es-ES" b="1" dirty="0"/>
              <a:t>semanas</a:t>
            </a:r>
            <a:endParaRPr lang="en-US" dirty="0"/>
          </a:p>
          <a:p>
            <a:r>
              <a:rPr lang="es-ES" dirty="0"/>
              <a:t>La percepción como proceso de comprensión de la forma. </a:t>
            </a:r>
            <a:endParaRPr lang="en-US" dirty="0"/>
          </a:p>
          <a:p>
            <a:r>
              <a:rPr lang="es-ES" dirty="0"/>
              <a:t>Atributos de la forma: figura, proporción, dimensión, textura, color </a:t>
            </a:r>
            <a:endParaRPr lang="en-US" dirty="0"/>
          </a:p>
          <a:p>
            <a:r>
              <a:rPr lang="es-ES" dirty="0"/>
              <a:t>Técnicas manuales secas: materiales y instrumentos </a:t>
            </a:r>
            <a:endParaRPr lang="en-US" dirty="0"/>
          </a:p>
          <a:p>
            <a:r>
              <a:rPr lang="es-ES" dirty="0" smtClean="0"/>
              <a:t>Figura </a:t>
            </a:r>
            <a:r>
              <a:rPr lang="es-ES" dirty="0"/>
              <a:t>Humana</a:t>
            </a:r>
            <a:endParaRPr lang="en-US" dirty="0"/>
          </a:p>
          <a:p>
            <a:r>
              <a:rPr lang="es-ES" dirty="0"/>
              <a:t>Usos y aplicaciones: el apunte, el bosquejo y el croquis. </a:t>
            </a:r>
            <a:endParaRPr lang="es-ES" dirty="0" smtClean="0"/>
          </a:p>
          <a:p>
            <a:endParaRPr lang="es-ES" dirty="0"/>
          </a:p>
          <a:p>
            <a:r>
              <a:rPr lang="es-ES" b="1" dirty="0" smtClean="0"/>
              <a:t>Módulo </a:t>
            </a:r>
            <a:r>
              <a:rPr lang="es-ES" b="1" dirty="0"/>
              <a:t>1: 	Introducción al dibujo manual y digital	</a:t>
            </a:r>
            <a:r>
              <a:rPr lang="es-ES" b="1" dirty="0" smtClean="0"/>
              <a:t>                 2 </a:t>
            </a:r>
            <a:r>
              <a:rPr lang="es-ES" b="1" dirty="0"/>
              <a:t>semanas</a:t>
            </a:r>
            <a:endParaRPr lang="en-US" dirty="0"/>
          </a:p>
          <a:p>
            <a:r>
              <a:rPr lang="es-ES" dirty="0"/>
              <a:t>Definiciones y conceptos. </a:t>
            </a:r>
            <a:endParaRPr lang="en-US" dirty="0"/>
          </a:p>
          <a:p>
            <a:r>
              <a:rPr lang="es-ES" dirty="0"/>
              <a:t>Tipos de dibujo. </a:t>
            </a:r>
            <a:endParaRPr lang="en-US" dirty="0"/>
          </a:p>
          <a:p>
            <a:r>
              <a:rPr lang="es-ES" dirty="0"/>
              <a:t>Fundamentos geométricos. </a:t>
            </a:r>
            <a:endParaRPr lang="en-US" dirty="0"/>
          </a:p>
          <a:p>
            <a:r>
              <a:rPr lang="es-ES" dirty="0"/>
              <a:t>Procedimientos gráficos</a:t>
            </a:r>
            <a:r>
              <a:rPr lang="es-ES" b="1" dirty="0"/>
              <a:t>. </a:t>
            </a:r>
            <a:endParaRPr lang="es-ES" b="1" dirty="0" smtClean="0"/>
          </a:p>
          <a:p>
            <a:endParaRPr lang="en-US" dirty="0"/>
          </a:p>
          <a:p>
            <a:endParaRPr lang="en-US" dirty="0"/>
          </a:p>
          <a:p>
            <a:r>
              <a:rPr lang="es-ES" b="1" dirty="0"/>
              <a:t>Modulo 3: 	Dibujo técnico manual y digital 		</a:t>
            </a:r>
            <a:r>
              <a:rPr lang="es-ES" b="1" dirty="0" smtClean="0"/>
              <a:t>4 </a:t>
            </a:r>
            <a:r>
              <a:rPr lang="es-ES" b="1" dirty="0"/>
              <a:t>semanas</a:t>
            </a:r>
            <a:endParaRPr lang="en-US" dirty="0"/>
          </a:p>
          <a:p>
            <a:r>
              <a:rPr lang="es-ES" dirty="0"/>
              <a:t>Técnicas digitales para trazos libres (</a:t>
            </a:r>
            <a:r>
              <a:rPr lang="es-ES" dirty="0" err="1"/>
              <a:t>sketchUp</a:t>
            </a:r>
            <a:r>
              <a:rPr lang="es-ES" dirty="0"/>
              <a:t> o similar)</a:t>
            </a:r>
            <a:endParaRPr lang="en-US" dirty="0"/>
          </a:p>
          <a:p>
            <a:r>
              <a:rPr lang="es-ES" dirty="0" smtClean="0"/>
              <a:t>Escala</a:t>
            </a:r>
            <a:r>
              <a:rPr lang="es-ES" dirty="0"/>
              <a:t>, medidas, proporción. </a:t>
            </a:r>
            <a:endParaRPr lang="en-US" dirty="0"/>
          </a:p>
          <a:p>
            <a:r>
              <a:rPr lang="es-ES" dirty="0" smtClean="0"/>
              <a:t>Vistas de un objeto en el espacio (Sistema Diédrico) </a:t>
            </a:r>
            <a:endParaRPr lang="en-US" dirty="0"/>
          </a:p>
          <a:p>
            <a:r>
              <a:rPr lang="es-ES" dirty="0"/>
              <a:t>Técnica de dibujo manual</a:t>
            </a:r>
            <a:endParaRPr lang="en-US" dirty="0"/>
          </a:p>
          <a:p>
            <a:r>
              <a:rPr lang="es-ES" dirty="0"/>
              <a:t>Técnica de dibujo digital </a:t>
            </a:r>
            <a:r>
              <a:rPr lang="es-ES" dirty="0" smtClean="0"/>
              <a:t>(Sketchup </a:t>
            </a:r>
            <a:r>
              <a:rPr lang="es-ES" dirty="0"/>
              <a:t>o similar)</a:t>
            </a:r>
            <a:endParaRPr lang="en-US" dirty="0"/>
          </a:p>
          <a:p>
            <a:r>
              <a:rPr lang="es-ES" dirty="0"/>
              <a:t>Introducción al sistema </a:t>
            </a:r>
            <a:r>
              <a:rPr lang="es-ES" dirty="0" smtClean="0"/>
              <a:t>acotado </a:t>
            </a:r>
            <a:r>
              <a:rPr lang="en-US" dirty="0" smtClean="0"/>
              <a:t>(Layout)</a:t>
            </a:r>
            <a:endParaRPr lang="en-US" dirty="0"/>
          </a:p>
          <a:p>
            <a:endParaRPr lang="en-US" dirty="0"/>
          </a:p>
        </p:txBody>
      </p:sp>
    </p:spTree>
    <p:extLst>
      <p:ext uri="{BB962C8B-B14F-4D97-AF65-F5344CB8AC3E}">
        <p14:creationId xmlns:p14="http://schemas.microsoft.com/office/powerpoint/2010/main" val="15196785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916832"/>
            <a:ext cx="9144000" cy="4647426"/>
          </a:xfrm>
          <a:prstGeom prst="rect">
            <a:avLst/>
          </a:prstGeom>
          <a:solidFill>
            <a:srgbClr val="00B050"/>
          </a:solidFill>
        </p:spPr>
        <p:txBody>
          <a:bodyPr wrap="square" rtlCol="0">
            <a:spAutoFit/>
          </a:bodyPr>
          <a:lstStyle/>
          <a:p>
            <a:r>
              <a:rPr lang="es-ES" sz="2000" b="1" dirty="0">
                <a:solidFill>
                  <a:srgbClr val="FFFF00"/>
                </a:solidFill>
              </a:rPr>
              <a:t>METODOLOGÍA Y </a:t>
            </a:r>
            <a:r>
              <a:rPr lang="es-ES" sz="2000" b="1" dirty="0" smtClean="0">
                <a:solidFill>
                  <a:srgbClr val="FFFF00"/>
                </a:solidFill>
              </a:rPr>
              <a:t>RECURSOS</a:t>
            </a:r>
          </a:p>
          <a:p>
            <a:endParaRPr lang="en-US" dirty="0"/>
          </a:p>
          <a:p>
            <a:pPr algn="just"/>
            <a:r>
              <a:rPr lang="es-ES" sz="2000" dirty="0">
                <a:solidFill>
                  <a:schemeClr val="bg1"/>
                </a:solidFill>
                <a:latin typeface="Arial" panose="020B0604020202020204" pitchFamily="34" charset="0"/>
                <a:cs typeface="Arial" panose="020B0604020202020204" pitchFamily="34" charset="0"/>
              </a:rPr>
              <a:t>La metodología para con los estudiantes es la motivación continua, desarrollando su participación creadora y la practica plástica, iniciando  con bosquejos simples hasta la profundización  en lo más complejo, de forma eficiente</a:t>
            </a:r>
            <a:r>
              <a:rPr lang="es-ES" sz="2000" dirty="0" smtClean="0">
                <a:solidFill>
                  <a:schemeClr val="bg1"/>
                </a:solidFill>
                <a:latin typeface="Arial" panose="020B0604020202020204" pitchFamily="34" charset="0"/>
                <a:cs typeface="Arial" panose="020B0604020202020204" pitchFamily="34" charset="0"/>
              </a:rPr>
              <a:t>.</a:t>
            </a:r>
          </a:p>
          <a:p>
            <a:pPr algn="just"/>
            <a:endParaRPr lang="en-US" sz="2000" dirty="0">
              <a:solidFill>
                <a:schemeClr val="bg1"/>
              </a:solidFill>
              <a:latin typeface="Arial" panose="020B0604020202020204" pitchFamily="34" charset="0"/>
              <a:cs typeface="Arial" panose="020B0604020202020204" pitchFamily="34" charset="0"/>
            </a:endParaRPr>
          </a:p>
          <a:p>
            <a:pPr algn="just"/>
            <a:r>
              <a:rPr lang="es-ES" sz="2000" dirty="0">
                <a:solidFill>
                  <a:schemeClr val="bg1"/>
                </a:solidFill>
                <a:latin typeface="Arial" panose="020B0604020202020204" pitchFamily="34" charset="0"/>
                <a:cs typeface="Arial" panose="020B0604020202020204" pitchFamily="34" charset="0"/>
              </a:rPr>
              <a:t>Los estudiantes traen los materiales e instrumentos de dibujos asignados por el profesor, las clases  se realizan bajo la tutoría del profesor, en el taller de dibujo manual (2 </a:t>
            </a:r>
            <a:r>
              <a:rPr lang="es-ES" sz="2000" dirty="0" err="1">
                <a:solidFill>
                  <a:schemeClr val="bg1"/>
                </a:solidFill>
                <a:latin typeface="Arial" panose="020B0604020202020204" pitchFamily="34" charset="0"/>
                <a:cs typeface="Arial" panose="020B0604020202020204" pitchFamily="34" charset="0"/>
              </a:rPr>
              <a:t>hrs</a:t>
            </a:r>
            <a:r>
              <a:rPr lang="es-ES" sz="2000" dirty="0">
                <a:solidFill>
                  <a:schemeClr val="bg1"/>
                </a:solidFill>
                <a:latin typeface="Arial" panose="020B0604020202020204" pitchFamily="34" charset="0"/>
                <a:cs typeface="Arial" panose="020B0604020202020204" pitchFamily="34" charset="0"/>
              </a:rPr>
              <a:t>. semanales) y en el de dibujo digital (2 </a:t>
            </a:r>
            <a:r>
              <a:rPr lang="es-ES" sz="2000" dirty="0" err="1">
                <a:solidFill>
                  <a:schemeClr val="bg1"/>
                </a:solidFill>
                <a:latin typeface="Arial" panose="020B0604020202020204" pitchFamily="34" charset="0"/>
                <a:cs typeface="Arial" panose="020B0604020202020204" pitchFamily="34" charset="0"/>
              </a:rPr>
              <a:t>hrs</a:t>
            </a:r>
            <a:r>
              <a:rPr lang="es-ES" sz="2000" dirty="0">
                <a:solidFill>
                  <a:schemeClr val="bg1"/>
                </a:solidFill>
                <a:latin typeface="Arial" panose="020B0604020202020204" pitchFamily="34" charset="0"/>
                <a:cs typeface="Arial" panose="020B0604020202020204" pitchFamily="34" charset="0"/>
              </a:rPr>
              <a:t>. semanales) para el aprendizaje y uso del correspondiente programa digital. </a:t>
            </a:r>
            <a:endParaRPr lang="en-US" sz="2000" dirty="0">
              <a:solidFill>
                <a:schemeClr val="bg1"/>
              </a:solidFill>
              <a:latin typeface="Arial" panose="020B0604020202020204" pitchFamily="34" charset="0"/>
              <a:cs typeface="Arial" panose="020B0604020202020204" pitchFamily="34" charset="0"/>
            </a:endParaRPr>
          </a:p>
          <a:p>
            <a:pPr algn="just"/>
            <a:r>
              <a:rPr lang="es-ES" sz="2000" dirty="0">
                <a:solidFill>
                  <a:schemeClr val="bg1"/>
                </a:solidFill>
                <a:latin typeface="Arial" panose="020B0604020202020204" pitchFamily="34" charset="0"/>
                <a:cs typeface="Arial" panose="020B0604020202020204" pitchFamily="34" charset="0"/>
              </a:rPr>
              <a:t>Al finalizar cada modulo el estudiante entrega un portafolio con los trabajos manuales y otro portafolio digital con los trabajos realizados en el taller de informática, para evaluar su proceso creativo y participativo.</a:t>
            </a:r>
            <a:endParaRPr lang="en-US" sz="2000" dirty="0">
              <a:solidFill>
                <a:schemeClr val="bg1"/>
              </a:solidFill>
              <a:latin typeface="Arial" panose="020B0604020202020204" pitchFamily="34" charset="0"/>
              <a:cs typeface="Arial" panose="020B0604020202020204" pitchFamily="34" charset="0"/>
            </a:endParaRPr>
          </a:p>
          <a:p>
            <a:endParaRPr lang="en-US"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5310" y="12368"/>
            <a:ext cx="2614514" cy="1834704"/>
          </a:xfrm>
          <a:prstGeom prst="rect">
            <a:avLst/>
          </a:prstGeom>
        </p:spPr>
      </p:pic>
    </p:spTree>
    <p:extLst>
      <p:ext uri="{BB962C8B-B14F-4D97-AF65-F5344CB8AC3E}">
        <p14:creationId xmlns:p14="http://schemas.microsoft.com/office/powerpoint/2010/main" val="10810958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44624"/>
            <a:ext cx="8856984" cy="6278642"/>
          </a:xfrm>
          <a:prstGeom prst="rect">
            <a:avLst/>
          </a:prstGeom>
          <a:noFill/>
        </p:spPr>
        <p:txBody>
          <a:bodyPr wrap="square" rtlCol="0">
            <a:spAutoFit/>
          </a:bodyPr>
          <a:lstStyle/>
          <a:p>
            <a:r>
              <a:rPr lang="es-ES" sz="2400" b="1" dirty="0"/>
              <a:t>CRITERIOS DE </a:t>
            </a:r>
            <a:r>
              <a:rPr lang="es-ES" sz="2400" b="1" dirty="0" smtClean="0"/>
              <a:t>EVALUACIÓN</a:t>
            </a:r>
          </a:p>
          <a:p>
            <a:endParaRPr lang="es-ES" b="1" dirty="0"/>
          </a:p>
          <a:p>
            <a:endParaRPr lang="en-US" dirty="0"/>
          </a:p>
          <a:p>
            <a:pPr algn="just"/>
            <a:r>
              <a:rPr lang="es-ES" dirty="0"/>
              <a:t>Al inicio del curso se realizará una evaluación diagnóstica para determinar el estado inicial del estudiante en cuanto a conocimientos adquiridos y su punto de partida con respecto al curso. La evaluación formativa se realizará a en cada clase, por parte del profesor, lo que permitirá al estudiante hacer las correcciones pertinentes antes de la fecha de entrega</a:t>
            </a:r>
            <a:r>
              <a:rPr lang="es-ES" dirty="0" smtClean="0"/>
              <a:t>.</a:t>
            </a:r>
          </a:p>
          <a:p>
            <a:pPr algn="just"/>
            <a:endParaRPr lang="en-US" dirty="0"/>
          </a:p>
          <a:p>
            <a:pPr algn="just"/>
            <a:r>
              <a:rPr lang="es-ES" dirty="0"/>
              <a:t>Para la evaluación sumativa, se tomarán en cuenta  diversos medios y técnicas, con el fin de otorgar la calificación correspondiente. Además de las pruebas orales, escritas o prácticas, se considerarán otras actividades, tales como estudio de casos, proyectos, monografías, investigaciones, presentaciones orales o gráficas, participación en congreso, simposios, exposiciones y otras modalidades del quehacer académico, que en su conjunto podrán tener una dedicación máxima de seis (6) horas semanales. La calificación semestral se calculará sobre la base de 100%, a partir de valores porcentuales anunciados y explicados a los estudiantes al inicio del periodo académico de acuerdo con los siguientes parámetros establecidos en el Estatuto de la Universidad de Panamá</a:t>
            </a:r>
            <a:r>
              <a:rPr lang="es-ES" dirty="0" smtClean="0"/>
              <a:t>:</a:t>
            </a:r>
          </a:p>
          <a:p>
            <a:pPr algn="just"/>
            <a:endParaRPr lang="en-US" dirty="0"/>
          </a:p>
          <a:p>
            <a:pPr algn="just"/>
            <a:r>
              <a:rPr lang="es-ES" dirty="0"/>
              <a:t>Exámenes prácticos parciales………………………… 30-40 %</a:t>
            </a:r>
            <a:endParaRPr lang="en-US" dirty="0"/>
          </a:p>
          <a:p>
            <a:pPr algn="just"/>
            <a:r>
              <a:rPr lang="es-ES" dirty="0"/>
              <a:t>Otras actividades</a:t>
            </a:r>
            <a:r>
              <a:rPr lang="es-ES" dirty="0" smtClean="0"/>
              <a:t>………………………………….…………</a:t>
            </a:r>
            <a:r>
              <a:rPr lang="es-ES" dirty="0"/>
              <a:t>20-30 %</a:t>
            </a:r>
            <a:endParaRPr lang="en-US" dirty="0"/>
          </a:p>
          <a:p>
            <a:pPr algn="just"/>
            <a:r>
              <a:rPr lang="es-ES" dirty="0"/>
              <a:t>Examen práctico final</a:t>
            </a:r>
            <a:r>
              <a:rPr lang="es-ES" dirty="0" smtClean="0"/>
              <a:t>…………………………..…………</a:t>
            </a:r>
            <a:r>
              <a:rPr lang="es-ES" dirty="0"/>
              <a:t>30-40 %</a:t>
            </a:r>
            <a:endParaRPr lang="en-US" dirty="0"/>
          </a:p>
          <a:p>
            <a:endParaRPr lang="en-US" dirty="0"/>
          </a:p>
        </p:txBody>
      </p:sp>
    </p:spTree>
    <p:extLst>
      <p:ext uri="{BB962C8B-B14F-4D97-AF65-F5344CB8AC3E}">
        <p14:creationId xmlns:p14="http://schemas.microsoft.com/office/powerpoint/2010/main" val="38873162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783</Words>
  <Application>Microsoft Office PowerPoint</Application>
  <PresentationFormat>Presentación en pantalla (4:3)</PresentationFormat>
  <Paragraphs>83</Paragraphs>
  <Slides>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Aharoni</vt:lpstr>
      <vt:lpstr>Arial</vt:lpstr>
      <vt:lpstr>Arial Black</vt:lpstr>
      <vt:lpstr>Arial Narrow</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Hector Rodriguez T</dc:creator>
  <cp:lastModifiedBy>Hector Rodriguez T</cp:lastModifiedBy>
  <cp:revision>16</cp:revision>
  <dcterms:created xsi:type="dcterms:W3CDTF">2014-03-19T17:53:14Z</dcterms:created>
  <dcterms:modified xsi:type="dcterms:W3CDTF">2017-03-28T13:35:50Z</dcterms:modified>
</cp:coreProperties>
</file>