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19DF-D97F-4F07-8593-08B9EEF3A4E4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5207-FFD1-4040-91BF-80153374CCA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19DF-D97F-4F07-8593-08B9EEF3A4E4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5207-FFD1-4040-91BF-80153374CCA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19DF-D97F-4F07-8593-08B9EEF3A4E4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5207-FFD1-4040-91BF-80153374CCA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19DF-D97F-4F07-8593-08B9EEF3A4E4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5207-FFD1-4040-91BF-80153374CCA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19DF-D97F-4F07-8593-08B9EEF3A4E4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5207-FFD1-4040-91BF-80153374CCA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19DF-D97F-4F07-8593-08B9EEF3A4E4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5207-FFD1-4040-91BF-80153374CCA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19DF-D97F-4F07-8593-08B9EEF3A4E4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5207-FFD1-4040-91BF-80153374CCA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19DF-D97F-4F07-8593-08B9EEF3A4E4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5207-FFD1-4040-91BF-80153374CCA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19DF-D97F-4F07-8593-08B9EEF3A4E4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5207-FFD1-4040-91BF-80153374CCA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19DF-D97F-4F07-8593-08B9EEF3A4E4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5207-FFD1-4040-91BF-80153374CCA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19DF-D97F-4F07-8593-08B9EEF3A4E4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85207-FFD1-4040-91BF-80153374CCA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319DF-D97F-4F07-8593-08B9EEF3A4E4}" type="datetimeFigureOut">
              <a:rPr lang="es-PA" smtClean="0"/>
              <a:pPr/>
              <a:t>03/28/2016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85207-FFD1-4040-91BF-80153374CCA9}" type="slidenum">
              <a:rPr lang="es-PA" smtClean="0"/>
              <a:pPr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PRUEBA%20ESCRITA.pptx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hyperlink" Target="taller%201%20iluminaci&#243;n.pptx" TargetMode="External"/><Relationship Id="rId4" Type="http://schemas.openxmlformats.org/officeDocument/2006/relationships/hyperlink" Target="trabajos%20en%20grupo.pptx#-1,1,Diapositiva 1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90500">
            <a:solidFill>
              <a:srgbClr val="FFFF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6" name="5 CuadroTexto"/>
          <p:cNvSpPr txBox="1"/>
          <p:nvPr/>
        </p:nvSpPr>
        <p:spPr>
          <a:xfrm>
            <a:off x="467544" y="907556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  <a:latin typeface="Arial Narrow" panose="020B0606020202030204" pitchFamily="34" charset="0"/>
                <a:ea typeface="Adobe Heiti Std R" panose="020B0400000000000000" pitchFamily="34" charset="-128"/>
              </a:rPr>
              <a:t>UNIVERSIDAD DE PANAMÁ</a:t>
            </a:r>
          </a:p>
          <a:p>
            <a:pPr algn="ctr"/>
            <a:r>
              <a:rPr lang="es-MX" dirty="0" smtClean="0">
                <a:solidFill>
                  <a:schemeClr val="bg1"/>
                </a:solidFill>
                <a:latin typeface="Arial Narrow" panose="020B0606020202030204" pitchFamily="34" charset="0"/>
                <a:ea typeface="Adobe Heiti Std R" panose="020B0400000000000000" pitchFamily="34" charset="-128"/>
              </a:rPr>
              <a:t>CENTRO REGIONAL UNIVERSITARIO DE AZUERO</a:t>
            </a:r>
          </a:p>
          <a:p>
            <a:pPr algn="ctr"/>
            <a:r>
              <a:rPr lang="es-MX" dirty="0" smtClean="0">
                <a:solidFill>
                  <a:schemeClr val="bg1"/>
                </a:solidFill>
                <a:latin typeface="Arial Narrow" panose="020B0606020202030204" pitchFamily="34" charset="0"/>
                <a:ea typeface="Adobe Heiti Std R" panose="020B0400000000000000" pitchFamily="34" charset="-128"/>
              </a:rPr>
              <a:t>FACULTAD DE ARQUITECTURA Y DISEÑO</a:t>
            </a:r>
          </a:p>
          <a:p>
            <a:pPr algn="ctr"/>
            <a:r>
              <a:rPr lang="es-MX" dirty="0" smtClean="0">
                <a:solidFill>
                  <a:schemeClr val="bg1"/>
                </a:solidFill>
                <a:latin typeface="Arial Narrow" panose="020B0606020202030204" pitchFamily="34" charset="0"/>
                <a:ea typeface="Adobe Heiti Std R" panose="020B0400000000000000" pitchFamily="34" charset="-128"/>
              </a:rPr>
              <a:t>ESCUELA DE DISEÑO INDUSTRIAL DE PRODUCTOS</a:t>
            </a:r>
          </a:p>
          <a:p>
            <a:pPr algn="ctr"/>
            <a:endParaRPr lang="es-PA" dirty="0">
              <a:solidFill>
                <a:schemeClr val="bg1"/>
              </a:solidFill>
              <a:latin typeface="AcmeFont" pitchFamily="2" charset="0"/>
            </a:endParaRPr>
          </a:p>
        </p:txBody>
      </p:sp>
      <p:sp>
        <p:nvSpPr>
          <p:cNvPr id="7" name="2 Subtítulo"/>
          <p:cNvSpPr>
            <a:spLocks noGrp="1"/>
          </p:cNvSpPr>
          <p:nvPr>
            <p:ph type="subTitle" idx="1"/>
          </p:nvPr>
        </p:nvSpPr>
        <p:spPr>
          <a:xfrm>
            <a:off x="251520" y="2204864"/>
            <a:ext cx="8640960" cy="4357687"/>
          </a:xfrm>
        </p:spPr>
        <p:txBody>
          <a:bodyPr>
            <a:normAutofit fontScale="47500" lnSpcReduction="20000"/>
          </a:bodyPr>
          <a:lstStyle/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MX" sz="2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Nombre del Curso: </a:t>
            </a:r>
            <a:r>
              <a:rPr lang="es-MX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Diseño I (Dis.  436 a)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MX" sz="3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Códigos: Asignatura: </a:t>
            </a:r>
            <a:r>
              <a:rPr lang="es-MX" sz="36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05644;  </a:t>
            </a:r>
            <a:r>
              <a:rPr lang="es-MX" sz="3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Curso:</a:t>
            </a:r>
            <a:r>
              <a:rPr lang="es-MX" sz="36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 Art 2136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es-MX" sz="3600" dirty="0" smtClean="0">
              <a:solidFill>
                <a:schemeClr val="bg1"/>
              </a:solidFill>
              <a:latin typeface="Arial Narrow" panose="020B0606020202030204" pitchFamily="34" charset="0"/>
              <a:cs typeface="Arial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MX" sz="3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Horas:</a:t>
            </a:r>
            <a:r>
              <a:rPr lang="es-MX" sz="36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s-MX" sz="3600" u="sng" dirty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5</a:t>
            </a:r>
            <a:r>
              <a:rPr lang="es-MX" sz="36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s-MX" sz="3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Teóricas:</a:t>
            </a:r>
            <a:r>
              <a:rPr lang="es-MX" sz="36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s-MX" sz="3600" u="sng" dirty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1</a:t>
            </a:r>
            <a:r>
              <a:rPr lang="es-MX" sz="36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   </a:t>
            </a:r>
            <a:r>
              <a:rPr lang="es-MX" sz="3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Prácticas:</a:t>
            </a:r>
            <a:r>
              <a:rPr lang="es-MX" sz="36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s-MX" sz="3600" u="sng" dirty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4</a:t>
            </a:r>
            <a:endParaRPr lang="es-MX" sz="3600" u="sng" dirty="0" smtClean="0">
              <a:solidFill>
                <a:schemeClr val="bg1"/>
              </a:solidFill>
              <a:latin typeface="Arial Narrow" panose="020B0606020202030204" pitchFamily="34" charset="0"/>
              <a:cs typeface="Arial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MX" sz="3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Grupo:</a:t>
            </a:r>
            <a:r>
              <a:rPr lang="es-MX" sz="36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s-MX" sz="3600" dirty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s-MX" sz="36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Licenciatura en Diseño Industrial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MX" sz="3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Nivel:</a:t>
            </a:r>
            <a:r>
              <a:rPr lang="es-MX" sz="36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s-MX" sz="3600" dirty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s-MX" sz="36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Segundo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MX" sz="3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Semestre:</a:t>
            </a:r>
            <a:r>
              <a:rPr lang="es-MX" sz="36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 Primer Semestre 2016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MX" sz="3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Requisitos: Haber cursado el primer año</a:t>
            </a:r>
            <a:endParaRPr lang="es-MX" sz="3600" i="1" dirty="0" smtClean="0">
              <a:solidFill>
                <a:schemeClr val="bg1"/>
              </a:solidFill>
              <a:latin typeface="Arial Narrow" panose="020B0606020202030204" pitchFamily="34" charset="0"/>
              <a:cs typeface="Arial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MX" sz="3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Fecha:</a:t>
            </a:r>
            <a:r>
              <a:rPr lang="es-MX" sz="36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 14 de marzo de 2016.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MX" sz="3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Número de créditos: 3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MX" sz="3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Responsable: </a:t>
            </a:r>
            <a:r>
              <a:rPr lang="es-MX" sz="36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Héctor Samuel Rodríguez Tejada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s-MX" sz="36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rPr>
              <a:t>                         </a:t>
            </a:r>
            <a:r>
              <a:rPr lang="es-MX" sz="3600" dirty="0" smtClean="0">
                <a:solidFill>
                  <a:srgbClr val="FFFF00"/>
                </a:solidFill>
                <a:latin typeface="Arial Narrow" panose="020B0606020202030204" pitchFamily="34" charset="0"/>
                <a:cs typeface="Arial" charset="0"/>
              </a:rPr>
              <a:t>Profesor Tiempo Parcial , Categoría Especial III.      </a:t>
            </a:r>
            <a:r>
              <a:rPr lang="es-MX" sz="2900" dirty="0" smtClean="0">
                <a:solidFill>
                  <a:srgbClr val="FFFF00"/>
                </a:solidFill>
                <a:latin typeface="Arial Narrow" panose="020B0606020202030204" pitchFamily="34" charset="0"/>
                <a:cs typeface="Arial" charset="0"/>
              </a:rPr>
              <a:t>             </a:t>
            </a:r>
            <a:endParaRPr lang="es-PA" sz="2900" dirty="0" smtClean="0">
              <a:solidFill>
                <a:srgbClr val="FFFF00"/>
              </a:solidFill>
              <a:latin typeface="Arial Narrow" panose="020B0606020202030204" pitchFamily="34" charset="0"/>
              <a:cs typeface="Arial" charset="0"/>
            </a:endParaRPr>
          </a:p>
        </p:txBody>
      </p:sp>
      <p:pic>
        <p:nvPicPr>
          <p:cNvPr id="8" name="Picture 2" descr="C:\Users\Hector S\Desktop\logoUP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271358" y="188640"/>
            <a:ext cx="576065" cy="724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358" y="2390812"/>
            <a:ext cx="4477106" cy="3342444"/>
          </a:xfrm>
          <a:prstGeom prst="ellipse">
            <a:avLst/>
          </a:prstGeom>
          <a:ln w="190500" cap="rnd">
            <a:solidFill>
              <a:schemeClr val="tx2">
                <a:lumMod val="75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90500">
            <a:solidFill>
              <a:srgbClr val="FFFF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285750" y="357188"/>
            <a:ext cx="8183563" cy="765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DESCRIPCIÓN DE LA ASIGNATURA</a:t>
            </a:r>
            <a:endParaRPr kumimoji="0" lang="es-PA" sz="32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3 CuadroTexto"/>
          <p:cNvSpPr txBox="1">
            <a:spLocks noChangeArrowheads="1"/>
          </p:cNvSpPr>
          <p:nvPr/>
        </p:nvSpPr>
        <p:spPr bwMode="auto">
          <a:xfrm>
            <a:off x="428625" y="1214438"/>
            <a:ext cx="5643563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 dirty="0" smtClean="0">
                <a:solidFill>
                  <a:schemeClr val="bg1"/>
                </a:solidFill>
              </a:rPr>
              <a:t>La asignatura de Fotografía para estudiantes de Diseño Industrial, está diseñada metodológicamente en función de competencias que le permitan desarrollar mejor sus presentaciones futuras en proyectos arquitectónicos , teniendo presente los antecedentes históricos de la fotografía como tal y su evolución hasta llegar ser parte de nuestra vida cotidiana.</a:t>
            </a:r>
            <a:endParaRPr lang="es-PA" sz="2800" dirty="0">
              <a:solidFill>
                <a:schemeClr val="bg1"/>
              </a:solidFill>
            </a:endParaRPr>
          </a:p>
        </p:txBody>
      </p:sp>
      <p:pic>
        <p:nvPicPr>
          <p:cNvPr id="12" name="Picture 5" descr="http://www.ergocupacional.com/mediac/450_0/media/DIR_24479/ideal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3" y="1500174"/>
            <a:ext cx="2643206" cy="37623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3" name="Picture 2" descr="C:\Users\Hector S\Desktop\logoU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5949280"/>
            <a:ext cx="539552" cy="637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90500">
            <a:solidFill>
              <a:srgbClr val="FFFF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13" name="Picture 2" descr="C:\Users\Hector S\Desktop\logoUP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5949280"/>
            <a:ext cx="539552" cy="637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357188" y="357188"/>
            <a:ext cx="8183562" cy="622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1" i="0" u="none" strike="noStrike" kern="1200" normalizeH="0" baseline="0" noProof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OBJETIVOS </a:t>
            </a:r>
            <a:endParaRPr kumimoji="0" lang="es-PA" sz="4400" b="1" i="0" u="none" strike="noStrike" kern="1200" normalizeH="0" baseline="0" noProof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1520" y="1268760"/>
            <a:ext cx="792088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 Comprender el hecho histórico fotográfico.</a:t>
            </a:r>
            <a:r>
              <a:rPr lang="es-PA" sz="3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PA" sz="3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PA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Reconocer las características de la cámara fotográfica.</a:t>
            </a:r>
            <a:r>
              <a:rPr lang="es-PA" sz="3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PA" sz="3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PA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 Manejar los elementos presentes en la composición de la imagen fotográfica</a:t>
            </a:r>
            <a:r>
              <a:rPr lang="es-PA" sz="3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PA" sz="3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PA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 Reconocer los </a:t>
            </a:r>
            <a:r>
              <a:rPr lang="es-PA" sz="3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distintos géneros fotográficos</a:t>
            </a:r>
            <a:r>
              <a:rPr lang="es-PA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es-PA" sz="3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PA" sz="3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PA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5. Abordar el almacenamiento y edición de imágenes digitales.</a:t>
            </a:r>
          </a:p>
        </p:txBody>
      </p:sp>
      <p:pic>
        <p:nvPicPr>
          <p:cNvPr id="8194" name="Picture 2" descr="http://images04.olx.es/ui/3/84/05/f_56747905-1b7cd440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35688" y="0"/>
            <a:ext cx="2808312" cy="2602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90500">
            <a:solidFill>
              <a:srgbClr val="FFFF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13" name="Picture 2" descr="C:\Users\Hector S\Desktop\logoUP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5949280"/>
            <a:ext cx="539552" cy="637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357188" y="357188"/>
            <a:ext cx="8183562" cy="714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1" i="0" u="none" strike="noStrike" kern="1200" normalizeH="0" baseline="0" noProof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METODOLOGÍA</a:t>
            </a:r>
            <a:endParaRPr kumimoji="0" lang="es-PA" sz="4400" b="1" i="0" u="none" strike="noStrike" kern="1200" normalizeH="0" baseline="0" noProof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3 CuadroTexto"/>
          <p:cNvSpPr txBox="1">
            <a:spLocks noChangeArrowheads="1"/>
          </p:cNvSpPr>
          <p:nvPr/>
        </p:nvSpPr>
        <p:spPr bwMode="auto">
          <a:xfrm>
            <a:off x="323528" y="1143000"/>
            <a:ext cx="8215313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El docente le facilitará los conocimientos necesarios en el área </a:t>
            </a:r>
            <a:r>
              <a:rPr lang="es-MX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 fotografía </a:t>
            </a:r>
            <a:r>
              <a:rPr lang="es-MX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 estudiantado, para que éste pueda desarrollar mejores alternativas en sus </a:t>
            </a:r>
            <a:r>
              <a:rPr lang="es-MX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presentaciones arquitectónicas. </a:t>
            </a:r>
            <a:endParaRPr lang="es-MX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es-MX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El estudiante desarrollará una serie de </a:t>
            </a:r>
            <a:r>
              <a:rPr lang="es-MX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laboratorios y proyectos fotográficos, </a:t>
            </a:r>
            <a:r>
              <a:rPr lang="es-MX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donde aplicará todo lo aprendido en las </a:t>
            </a:r>
            <a:r>
              <a:rPr lang="es-MX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asignatura.</a:t>
            </a:r>
            <a:endParaRPr lang="es-P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90500">
            <a:solidFill>
              <a:srgbClr val="FFFF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13" name="Picture 2" descr="C:\Users\Hector S\Desktop\logoUP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5949280"/>
            <a:ext cx="539552" cy="637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1 Título"/>
          <p:cNvSpPr txBox="1">
            <a:spLocks/>
          </p:cNvSpPr>
          <p:nvPr/>
        </p:nvSpPr>
        <p:spPr>
          <a:xfrm>
            <a:off x="179512" y="188640"/>
            <a:ext cx="8183562" cy="677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1" i="0" u="none" strike="noStrike" kern="1200" normalizeH="0" baseline="0" noProof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EVALUACIÓN:</a:t>
            </a:r>
            <a:endParaRPr kumimoji="0" lang="es-PA" sz="4400" b="1" i="0" u="none" strike="noStrike" kern="1200" normalizeH="0" baseline="0" noProof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3 CuadroTexto"/>
          <p:cNvSpPr txBox="1">
            <a:spLocks noChangeArrowheads="1"/>
          </p:cNvSpPr>
          <p:nvPr/>
        </p:nvSpPr>
        <p:spPr bwMode="auto">
          <a:xfrm>
            <a:off x="179512" y="738946"/>
            <a:ext cx="871296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 evaluación será obtenida a través de un proceso continuo de aprendizaje, los cuáles estarán enfocados a diferentes actividades, como: investigaciones grupales, proyectos individuales y grupales, etc.</a:t>
            </a:r>
          </a:p>
          <a:p>
            <a:r>
              <a:rPr lang="es-MX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 propone el siguiente sistema de evaluación:</a:t>
            </a:r>
          </a:p>
          <a:p>
            <a:endParaRPr lang="es-MX" dirty="0"/>
          </a:p>
          <a:p>
            <a:endParaRPr lang="es-PA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424692"/>
              </p:ext>
            </p:extLst>
          </p:nvPr>
        </p:nvGraphicFramePr>
        <p:xfrm>
          <a:off x="251520" y="1756851"/>
          <a:ext cx="7848872" cy="5055634"/>
        </p:xfrm>
        <a:graphic>
          <a:graphicData uri="http://schemas.openxmlformats.org/drawingml/2006/table">
            <a:tbl>
              <a:tblPr>
                <a:tableStyleId>{AF606853-7671-496A-8E4F-DF71F8EC918B}</a:tableStyleId>
              </a:tblPr>
              <a:tblGrid>
                <a:gridCol w="3924436"/>
                <a:gridCol w="3924436"/>
              </a:tblGrid>
              <a:tr h="519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11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800" dirty="0"/>
                        <a:t>ASPECTOS</a:t>
                      </a:r>
                      <a:endParaRPr lang="es-P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11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1800" dirty="0"/>
                        <a:t>PORCENTAJE</a:t>
                      </a:r>
                      <a:endParaRPr lang="es-P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6300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000" dirty="0"/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hlinkClick r:id="rId3" action="ppaction://hlinkpres?slideindex=1&amp;slidetitle="/>
                        </a:rPr>
                        <a:t>Prueba</a:t>
                      </a:r>
                      <a:r>
                        <a:rPr lang="es-MX" sz="2000" b="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hlinkClick r:id="rId3" action="ppaction://hlinkpres?slideindex=1&amp;slidetitle="/>
                        </a:rPr>
                        <a:t> Escrita</a:t>
                      </a:r>
                      <a:endParaRPr lang="es-PA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000" dirty="0">
                        <a:effectLst>
                          <a:glow rad="228600">
                            <a:schemeClr val="accent6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2000" dirty="0" smtClean="0"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10 </a:t>
                      </a:r>
                      <a:r>
                        <a:rPr lang="es-PA" sz="2000" dirty="0"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%</a:t>
                      </a:r>
                      <a:endParaRPr lang="es-PA" sz="2000" dirty="0">
                        <a:effectLst>
                          <a:glow rad="228600">
                            <a:schemeClr val="accent6">
                              <a:satMod val="175000"/>
                              <a:alpha val="40000"/>
                            </a:schemeClr>
                          </a:glo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9546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000" dirty="0"/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2000" dirty="0">
                          <a:hlinkClick r:id="rId4" action="ppaction://hlinkpres?slideindex=1&amp;slidetitle=Diapositiva 1"/>
                        </a:rPr>
                        <a:t>Trabajo </a:t>
                      </a:r>
                      <a:r>
                        <a:rPr lang="es-PA" sz="2000" dirty="0" smtClean="0">
                          <a:hlinkClick r:id="rId4" action="ppaction://hlinkpres?slideindex=1&amp;slidetitle=Diapositiva 1"/>
                        </a:rPr>
                        <a:t>en</a:t>
                      </a:r>
                      <a:r>
                        <a:rPr lang="es-PA" sz="2000" baseline="0" dirty="0" smtClean="0">
                          <a:hlinkClick r:id="rId4" action="ppaction://hlinkpres?slideindex=1&amp;slidetitle=Diapositiva 1"/>
                        </a:rPr>
                        <a:t> Grupo (Historia de La Fotografía)</a:t>
                      </a:r>
                      <a:endParaRPr lang="es-PA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000" dirty="0">
                        <a:effectLst>
                          <a:glow rad="228600">
                            <a:schemeClr val="accent6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2000" dirty="0"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10 %</a:t>
                      </a:r>
                      <a:endParaRPr lang="es-PA" sz="2000" dirty="0">
                        <a:effectLst>
                          <a:glow rad="228600">
                            <a:schemeClr val="accent6">
                              <a:satMod val="175000"/>
                              <a:alpha val="40000"/>
                            </a:schemeClr>
                          </a:glo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6300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000" dirty="0"/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2000" dirty="0">
                          <a:hlinkClick r:id="rId5" action="ppaction://hlinkpres?slideindex=1&amp;slidetitle="/>
                        </a:rPr>
                        <a:t>Talleres</a:t>
                      </a:r>
                      <a:endParaRPr lang="es-PA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000" dirty="0">
                        <a:effectLst>
                          <a:glow rad="228600">
                            <a:schemeClr val="accent6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2000" dirty="0" smtClean="0"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35 </a:t>
                      </a:r>
                      <a:r>
                        <a:rPr lang="es-PA" sz="2000" dirty="0"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%</a:t>
                      </a:r>
                      <a:endParaRPr lang="es-PA" sz="2000" dirty="0">
                        <a:effectLst>
                          <a:glow rad="228600">
                            <a:schemeClr val="accent6">
                              <a:satMod val="175000"/>
                              <a:alpha val="40000"/>
                            </a:schemeClr>
                          </a:glo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6300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000" dirty="0"/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2000" dirty="0"/>
                        <a:t>Asistencia</a:t>
                      </a:r>
                      <a:endParaRPr lang="es-PA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000" dirty="0">
                        <a:effectLst>
                          <a:glow rad="228600">
                            <a:schemeClr val="accent6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2000" dirty="0" smtClean="0"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10 </a:t>
                      </a:r>
                      <a:r>
                        <a:rPr lang="es-PA" sz="2000" dirty="0"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%</a:t>
                      </a:r>
                      <a:endParaRPr lang="es-PA" sz="2000" dirty="0">
                        <a:effectLst>
                          <a:glow rad="228600">
                            <a:schemeClr val="accent6">
                              <a:satMod val="175000"/>
                              <a:alpha val="40000"/>
                            </a:schemeClr>
                          </a:glo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6300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000" dirty="0"/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2000" dirty="0"/>
                        <a:t>Semestral</a:t>
                      </a:r>
                      <a:endParaRPr lang="es-PA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000" dirty="0">
                        <a:effectLst>
                          <a:glow rad="228600">
                            <a:schemeClr val="accent6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2000" dirty="0" smtClean="0"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35 </a:t>
                      </a:r>
                      <a:r>
                        <a:rPr lang="es-PA" sz="2000" dirty="0"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%</a:t>
                      </a:r>
                      <a:endParaRPr lang="es-PA" sz="2000" dirty="0">
                        <a:effectLst>
                          <a:glow rad="228600">
                            <a:schemeClr val="accent6">
                              <a:satMod val="175000"/>
                              <a:alpha val="40000"/>
                            </a:schemeClr>
                          </a:glo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6300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0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2000" dirty="0"/>
                        <a:t>TOTAL</a:t>
                      </a:r>
                      <a:endParaRPr lang="es-PA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PA" sz="2000" dirty="0">
                        <a:effectLst>
                          <a:glow rad="228600">
                            <a:schemeClr val="accent6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A" sz="2000" dirty="0">
                          <a:effectLst>
                            <a:glow rad="228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100 %</a:t>
                      </a:r>
                      <a:endParaRPr lang="es-PA" sz="2000" dirty="0">
                        <a:effectLst>
                          <a:glow rad="228600">
                            <a:schemeClr val="accent6">
                              <a:satMod val="175000"/>
                              <a:alpha val="40000"/>
                            </a:schemeClr>
                          </a:glo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90500">
            <a:solidFill>
              <a:srgbClr val="FFFF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13" name="Picture 2" descr="C:\Users\Hector S\Desktop\logoUP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5949280"/>
            <a:ext cx="539552" cy="637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1 Título"/>
          <p:cNvSpPr txBox="1">
            <a:spLocks/>
          </p:cNvSpPr>
          <p:nvPr/>
        </p:nvSpPr>
        <p:spPr>
          <a:xfrm>
            <a:off x="357188" y="357188"/>
            <a:ext cx="8183562" cy="677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1" i="0" u="none" strike="noStrike" kern="1200" normalizeH="0" baseline="0" noProof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AUTOEVALUACIÓN</a:t>
            </a:r>
            <a:endParaRPr kumimoji="0" lang="es-PA" sz="4400" b="1" i="0" u="none" strike="noStrike" kern="1200" normalizeH="0" baseline="0" noProof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251520" y="1412776"/>
            <a:ext cx="81438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just"/>
            <a:r>
              <a:rPr lang="es-MX" sz="3200" b="1" spc="150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La autoevaluación contemplará, entre otros, aspectos tales como: la puntualidad en la entrega de las tareas y trabajos, la forma de conducirse y expresarse en el aula, el trato con sus compañeros y con el profesor, la forma voluntaria con que participa en el acto educativo, la pulcritud con que hace y presenta sus trabajos, aportes voluntarios a la clase.</a:t>
            </a:r>
            <a:endParaRPr lang="es-PA" sz="3200" b="1" spc="150" dirty="0">
              <a:ln w="11430"/>
              <a:solidFill>
                <a:schemeClr val="bg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190500">
            <a:solidFill>
              <a:srgbClr val="FFFF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13" name="Picture 2" descr="C:\Users\Hector S\Desktop\logoUP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5949280"/>
            <a:ext cx="539552" cy="637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467544" y="1196752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A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s-PA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s-PA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s-PA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Hedjecoe</a:t>
            </a:r>
            <a:r>
              <a:rPr lang="es-P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John. Manual de Técnicas Fotográficas. OIKOS, España. 1992. </a:t>
            </a:r>
            <a:r>
              <a:rPr lang="es-P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P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P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P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P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Peter, </a:t>
            </a:r>
            <a:r>
              <a:rPr lang="es-PA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Trausk</a:t>
            </a:r>
            <a:r>
              <a:rPr lang="es-P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Introducción a la Prensa, Prentice Hall, E.U.A. 1989. </a:t>
            </a:r>
            <a:r>
              <a:rPr lang="es-P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P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P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P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PA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Bodegon</a:t>
            </a:r>
            <a:r>
              <a:rPr lang="es-P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Toda La Fotografía ( </a:t>
            </a:r>
            <a:r>
              <a:rPr lang="es-PA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Coleccion</a:t>
            </a:r>
            <a:r>
              <a:rPr lang="es-P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PA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Libsa</a:t>
            </a:r>
            <a:r>
              <a:rPr lang="es-P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) Editorial </a:t>
            </a:r>
            <a:r>
              <a:rPr lang="es-PA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Libsa</a:t>
            </a:r>
            <a:r>
              <a:rPr lang="es-P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, S . A . </a:t>
            </a:r>
            <a:r>
              <a:rPr lang="es-PA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Edivision</a:t>
            </a:r>
            <a:r>
              <a:rPr lang="es-P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1996. </a:t>
            </a:r>
            <a:r>
              <a:rPr lang="es-P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P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P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P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P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Como Hacer Buenas Fotografías </a:t>
            </a:r>
            <a:r>
              <a:rPr lang="es-PA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Edic</a:t>
            </a:r>
            <a:r>
              <a:rPr lang="es-P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. 1A </a:t>
            </a:r>
            <a:r>
              <a:rPr lang="es-PA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Pags</a:t>
            </a:r>
            <a:r>
              <a:rPr lang="es-P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. 130 ( </a:t>
            </a:r>
            <a:r>
              <a:rPr lang="es-PA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Fotografia</a:t>
            </a:r>
            <a:r>
              <a:rPr lang="es-P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) </a:t>
            </a:r>
            <a:r>
              <a:rPr lang="es-PA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Freeman</a:t>
            </a:r>
            <a:r>
              <a:rPr lang="es-P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, John </a:t>
            </a:r>
            <a:r>
              <a:rPr lang="es-PA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Agata</a:t>
            </a:r>
            <a:r>
              <a:rPr lang="es-P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1994. </a:t>
            </a:r>
            <a:r>
              <a:rPr lang="es-P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P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P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P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P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Diseño Con </a:t>
            </a:r>
            <a:r>
              <a:rPr lang="es-PA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Fotografias</a:t>
            </a:r>
            <a:r>
              <a:rPr lang="es-P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. </a:t>
            </a:r>
            <a:r>
              <a:rPr lang="es-PA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Design</a:t>
            </a:r>
            <a:r>
              <a:rPr lang="es-P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PA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Fundament</a:t>
            </a:r>
            <a:r>
              <a:rPr lang="es-P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Ano Pub . 1999 ( General ) </a:t>
            </a:r>
            <a:r>
              <a:rPr lang="es-PA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Bonnici</a:t>
            </a:r>
            <a:r>
              <a:rPr lang="es-P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Peter Mc </a:t>
            </a:r>
            <a:r>
              <a:rPr lang="es-PA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Graw</a:t>
            </a:r>
            <a:r>
              <a:rPr lang="es-P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Hill. 1992. </a:t>
            </a:r>
            <a:r>
              <a:rPr lang="es-P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P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es-PA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57188" y="357188"/>
            <a:ext cx="8183562" cy="677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BIBLIOGRAFÍA</a:t>
            </a:r>
            <a:endParaRPr kumimoji="0" lang="es-PA" sz="44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</TotalTime>
  <Words>369</Words>
  <Application>Microsoft Office PowerPoint</Application>
  <PresentationFormat>Presentación en pantalla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Adobe Heiti Std R</vt:lpstr>
      <vt:lpstr>AcmeFont</vt:lpstr>
      <vt:lpstr>Arial</vt:lpstr>
      <vt:lpstr>Arial Narrow</vt:lpstr>
      <vt:lpstr>Calibri</vt:lpstr>
      <vt:lpstr>Times New Roman</vt:lpstr>
      <vt:lpstr>Wingdings 2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Hector S</dc:creator>
  <cp:lastModifiedBy>Hector Rodriguez T</cp:lastModifiedBy>
  <cp:revision>32</cp:revision>
  <dcterms:created xsi:type="dcterms:W3CDTF">2012-01-09T23:26:14Z</dcterms:created>
  <dcterms:modified xsi:type="dcterms:W3CDTF">2016-03-28T21:41:25Z</dcterms:modified>
</cp:coreProperties>
</file>