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8" d="100"/>
          <a:sy n="98" d="100"/>
        </p:scale>
        <p:origin x="5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72542E-91CC-411C-A43A-ECF53B5EA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369" y="3066386"/>
            <a:ext cx="9448800" cy="3520160"/>
          </a:xfrm>
        </p:spPr>
        <p:txBody>
          <a:bodyPr>
            <a:noAutofit/>
          </a:bodyPr>
          <a:lstStyle/>
          <a:p>
            <a:pPr algn="ctr"/>
            <a: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  <a:t>Universidad de panamá</a:t>
            </a: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  <a:t>facultad de arquitectura y diseño</a:t>
            </a: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  <a:t>escuela de diseño industrial de productos</a:t>
            </a: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  <a:t>presentación de asignatura:</a:t>
            </a: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  <a:t>representación gráfica y digital i</a:t>
            </a: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  <a:t>profesor:</a:t>
            </a: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  <a:t>Mgtr. Héctor samuel rodríguez tejada</a:t>
            </a: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  <a:t>grupo: di-211n</a:t>
            </a: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  <a:t>i semestre 2018</a:t>
            </a:r>
            <a:br>
              <a:rPr lang="es-P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36DD77E-14A4-4415-A2C4-0EC932F70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9918" y="401666"/>
            <a:ext cx="1185718" cy="133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3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A96DBC-11BF-4890-B909-88560CDA4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76" y="1609518"/>
            <a:ext cx="10820400" cy="4024125"/>
          </a:xfrm>
        </p:spPr>
        <p:txBody>
          <a:bodyPr>
            <a:normAutofit lnSpcReduction="10000"/>
          </a:bodyPr>
          <a:lstStyle/>
          <a:p>
            <a:r>
              <a:rPr lang="es-PA" b="1" dirty="0">
                <a:solidFill>
                  <a:srgbClr val="FFFF00"/>
                </a:solidFill>
              </a:rPr>
              <a:t>REPRESENTACIÓN GRÁFICA MANUAL Y DIGITAL </a:t>
            </a:r>
            <a:endParaRPr lang="es-PA" dirty="0">
              <a:solidFill>
                <a:srgbClr val="FFFF00"/>
              </a:solidFill>
            </a:endParaRPr>
          </a:p>
          <a:p>
            <a:r>
              <a:rPr lang="es-PA" b="1" dirty="0"/>
              <a:t> </a:t>
            </a:r>
            <a:endParaRPr lang="es-PA" dirty="0"/>
          </a:p>
          <a:p>
            <a:r>
              <a:rPr lang="es-PA" b="1" dirty="0"/>
              <a:t>DATOS GENERALES</a:t>
            </a:r>
            <a:endParaRPr lang="es-PA" dirty="0"/>
          </a:p>
          <a:p>
            <a:r>
              <a:rPr lang="es-PA" dirty="0"/>
              <a:t>Denominación: 			Representación Gráfica Manual y Digital I</a:t>
            </a:r>
          </a:p>
          <a:p>
            <a:r>
              <a:rPr lang="es-PA" dirty="0"/>
              <a:t>Abreviatura: 			ART 1132</a:t>
            </a:r>
          </a:p>
          <a:p>
            <a:r>
              <a:rPr lang="es-PA" dirty="0"/>
              <a:t>Código:				________</a:t>
            </a:r>
          </a:p>
          <a:p>
            <a:r>
              <a:rPr lang="es-PA" dirty="0"/>
              <a:t>Semestre: 			            I Semestre, II Año</a:t>
            </a:r>
          </a:p>
          <a:p>
            <a:r>
              <a:rPr lang="es-PA" dirty="0"/>
              <a:t>Créditos: 3			            Dedicación semestral: 64 horas presenciales</a:t>
            </a:r>
          </a:p>
          <a:p>
            <a:r>
              <a:rPr lang="es-PA" dirty="0"/>
              <a:t>Dedicación semanal: 4 </a:t>
            </a:r>
            <a:r>
              <a:rPr lang="es-PA" dirty="0" err="1"/>
              <a:t>hrs</a:t>
            </a:r>
            <a:r>
              <a:rPr lang="es-PA" dirty="0"/>
              <a:t>.   	Teóricas:  1  Prácticas:   2</a:t>
            </a:r>
            <a:r>
              <a:rPr lang="es-PA" b="1" dirty="0"/>
              <a:t>  </a:t>
            </a:r>
            <a:r>
              <a:rPr lang="es-PA" dirty="0"/>
              <a:t>  Laboratorio: 0</a:t>
            </a:r>
          </a:p>
          <a:p>
            <a:r>
              <a:rPr lang="es-PA" dirty="0"/>
              <a:t>Pre-Requisitos: 			ART. 1202</a:t>
            </a: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25031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098C15-1642-457E-86CF-A0CFE7A8A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60" y="849395"/>
            <a:ext cx="11925120" cy="56380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A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JUSTIFICACIÓN: </a:t>
            </a:r>
            <a:endParaRPr lang="es-PA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La asignatura dicta a los estudiantes de la Carrera de Diseño Industrial de Productos de los  conocimientos básicos y la práctica del Dibujo Lineal en blanco y  negro,  a color para expresar sus ideas de diseño de manera clara.</a:t>
            </a:r>
          </a:p>
          <a:p>
            <a:pPr marL="0" indent="0" algn="just">
              <a:buNone/>
            </a:pPr>
            <a:endParaRPr lang="es-P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Este curso le proporciona las habilidades, conocimientos, destrezas y sensibilidades artísticas necesarias para la representación gráfica de conceptos  y permite desarrollar su sentido de la proporción, percepción espacial a través de la práctica del dibujo a luz y sombra de objetos sencillos cotidianos.</a:t>
            </a:r>
          </a:p>
          <a:p>
            <a:pPr marL="0" indent="0" algn="just">
              <a:buNone/>
            </a:pPr>
            <a:endParaRPr lang="es-P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La práctica artística tiene como resultado un manejo más sensible  y eficiente de los elementos visuales como: texturas, formas, colores, percepción espacial, las relaciones de proporción y la función estética, inherentes al diseño.</a:t>
            </a:r>
          </a:p>
          <a:p>
            <a:pPr marL="0" indent="0" algn="just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La asignatura está ubicada en el segundo año de la Carrera y corresponde a  la primera de dos que se dicta durante la Licenciatura.</a:t>
            </a: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08200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B9F5BB-8E29-4667-8BF3-75C77223A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39098"/>
            <a:ext cx="12116882" cy="48795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DESCRIPCIÓN: </a:t>
            </a:r>
            <a:endParaRPr lang="es-PA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El Curso se desarrolla con prácticas del dibujo lineal de temas sencillos en blanco y negro, con técnicas de  medición  de proporción de objetos cotidianos.  Iniciamos con los conceptos de calidades de líneas, degradados y volumen en blanco y negro.</a:t>
            </a:r>
          </a:p>
          <a:p>
            <a:pPr marL="0" indent="0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Aplicación del  color  utilizando las técnicas fundidas, degradados, proporción de un objeto o varios objetos permitirán al estudiante expresar las características de los objetos observados.  Se utilizarán como estrategias: Talleres, Exposición Dialogada, investigaciones en grupo. La asignatura se divide en cuatro (4) módulos:</a:t>
            </a:r>
          </a:p>
          <a:p>
            <a:pPr marL="0" indent="0">
              <a:buNone/>
            </a:pPr>
            <a:endParaRPr lang="es-P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Técnicas básicas del dibujo  manual y digital       </a:t>
            </a:r>
            <a:endParaRPr lang="es-P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Composición de los objetos   </a:t>
            </a:r>
          </a:p>
          <a:p>
            <a:pPr marL="457200" indent="-457200">
              <a:buFont typeface="+mj-lt"/>
              <a:buAutoNum type="arabicPeriod"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Pintura de objeto a color </a:t>
            </a:r>
          </a:p>
          <a:p>
            <a:pPr marL="457200" indent="-457200">
              <a:buFont typeface="+mj-lt"/>
              <a:buAutoNum type="arabicPeriod"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Técnicas Pictóricas y Aplicación del color </a:t>
            </a:r>
          </a:p>
        </p:txBody>
      </p:sp>
    </p:spTree>
    <p:extLst>
      <p:ext uri="{BB962C8B-B14F-4D97-AF65-F5344CB8AC3E}">
        <p14:creationId xmlns:p14="http://schemas.microsoft.com/office/powerpoint/2010/main" val="95489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EA70F-AB23-4035-B19F-16A349FF1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25" y="502704"/>
            <a:ext cx="11392081" cy="58503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 </a:t>
            </a:r>
            <a:endParaRPr lang="es-PA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PA" b="1" dirty="0">
                <a:latin typeface="Arial" panose="020B0604020202020204" pitchFamily="34" charset="0"/>
                <a:cs typeface="Arial" panose="020B0604020202020204" pitchFamily="34" charset="0"/>
              </a:rPr>
              <a:t>Modulo I: Técnicas básicas del dibujo manual y digital       </a:t>
            </a:r>
            <a:endParaRPr lang="es-P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1.1. La línea </a:t>
            </a:r>
            <a:endParaRPr lang="es-P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1.1.1. Tipos de líneas </a:t>
            </a:r>
          </a:p>
          <a:p>
            <a:pPr marL="457200" lvl="1" indent="0" algn="just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1.2.1. Intensidad de líneas </a:t>
            </a:r>
          </a:p>
          <a:p>
            <a:pPr marL="457200" lvl="1" indent="0" algn="just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1.2.3. Uso de la línea</a:t>
            </a:r>
          </a:p>
          <a:p>
            <a:pPr marL="0" indent="0" algn="just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es-PA" b="1" dirty="0">
                <a:latin typeface="Arial" panose="020B0604020202020204" pitchFamily="34" charset="0"/>
                <a:cs typeface="Arial" panose="020B0604020202020204" pitchFamily="34" charset="0"/>
              </a:rPr>
              <a:t>Modulo I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I: </a:t>
            </a:r>
            <a:r>
              <a:rPr lang="es-PA" b="1" dirty="0">
                <a:latin typeface="Arial" panose="020B0604020202020204" pitchFamily="34" charset="0"/>
                <a:cs typeface="Arial" panose="020B0604020202020204" pitchFamily="34" charset="0"/>
              </a:rPr>
              <a:t>Composición de los objetos   </a:t>
            </a:r>
            <a:endParaRPr lang="es-P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Proporción </a:t>
            </a:r>
            <a:endParaRPr lang="es-P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2.1 Técnica de proporción</a:t>
            </a:r>
            <a:endParaRPr lang="es-P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      2.1.1. Medición con el lápiz</a:t>
            </a:r>
          </a:p>
          <a:p>
            <a:pPr marL="0" indent="0" algn="just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2.2. Proporción   de un objeto </a:t>
            </a:r>
          </a:p>
          <a:p>
            <a:pPr marL="0" indent="0" algn="just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2.3. Proporción   de dos objeto </a:t>
            </a:r>
          </a:p>
          <a:p>
            <a:pPr marL="0" indent="0" algn="just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2.4. Proporción   de varios  objeto </a:t>
            </a: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69030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048BD4-D8EB-4CE5-AF01-C9A5F0B99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4" y="1001074"/>
            <a:ext cx="11380524" cy="57809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A" sz="2600" b="1" dirty="0">
                <a:latin typeface="Arial" panose="020B0604020202020204" pitchFamily="34" charset="0"/>
                <a:cs typeface="Arial" panose="020B0604020202020204" pitchFamily="34" charset="0"/>
              </a:rPr>
              <a:t>Modulo I</a:t>
            </a:r>
            <a:r>
              <a:rPr lang="es-MX" sz="2600" b="1" dirty="0">
                <a:latin typeface="Arial" panose="020B0604020202020204" pitchFamily="34" charset="0"/>
                <a:cs typeface="Arial" panose="020B0604020202020204" pitchFamily="34" charset="0"/>
              </a:rPr>
              <a:t>II: </a:t>
            </a:r>
            <a:r>
              <a:rPr lang="es-PA" sz="2600" b="1" dirty="0">
                <a:latin typeface="Arial" panose="020B0604020202020204" pitchFamily="34" charset="0"/>
                <a:cs typeface="Arial" panose="020B0604020202020204" pitchFamily="34" charset="0"/>
              </a:rPr>
              <a:t>Pintura de objeto manual y digital       </a:t>
            </a:r>
            <a:endParaRPr lang="es-P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3.1. Volumen  de los objetos.</a:t>
            </a:r>
          </a:p>
          <a:p>
            <a:pPr marL="0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      3.1.1. Tonos. </a:t>
            </a:r>
          </a:p>
          <a:p>
            <a:pPr marL="0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      3.2.1. Claros.</a:t>
            </a:r>
          </a:p>
          <a:p>
            <a:pPr marL="0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      3.3.1. Medios.</a:t>
            </a:r>
          </a:p>
          <a:p>
            <a:pPr marL="0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      3.4.1. Oscuro.</a:t>
            </a:r>
          </a:p>
          <a:p>
            <a:pPr marL="0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      3.5.1. Trazo en diagonal.</a:t>
            </a:r>
          </a:p>
          <a:p>
            <a:pPr marL="0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3.2. Tonos degrado</a:t>
            </a:r>
          </a:p>
          <a:p>
            <a:pPr marL="0" lvl="0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3.3. El  color</a:t>
            </a:r>
          </a:p>
          <a:p>
            <a:pPr marL="457200" lvl="1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 3.3.1. Definición</a:t>
            </a:r>
          </a:p>
          <a:p>
            <a:pPr marL="457200" lvl="1" indent="0">
              <a:buNone/>
            </a:pPr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 3.3.2. Características</a:t>
            </a:r>
            <a:endParaRPr lang="es-P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 3.3.3. Matiz</a:t>
            </a:r>
          </a:p>
          <a:p>
            <a:pPr marL="457200" lvl="1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 3.3.4. Tono</a:t>
            </a:r>
          </a:p>
          <a:p>
            <a:pPr marL="457200" lvl="1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 3.3.5. Saturación </a:t>
            </a:r>
          </a:p>
          <a:p>
            <a:pPr marL="457200" lvl="1" indent="0">
              <a:buNone/>
            </a:pPr>
            <a:r>
              <a:rPr lang="es-PA" sz="2600" dirty="0">
                <a:latin typeface="Arial" panose="020B0604020202020204" pitchFamily="34" charset="0"/>
                <a:cs typeface="Arial" panose="020B0604020202020204" pitchFamily="34" charset="0"/>
              </a:rPr>
              <a:t> 3.3.6. Inclinación o tendencia.</a:t>
            </a: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58050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4847B9-FFFB-4FED-817F-12DB0BC36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65" y="1261092"/>
            <a:ext cx="11782109" cy="5300053"/>
          </a:xfrm>
        </p:spPr>
        <p:txBody>
          <a:bodyPr/>
          <a:lstStyle/>
          <a:p>
            <a:pPr marL="0" indent="0">
              <a:buNone/>
            </a:pPr>
            <a:r>
              <a:rPr lang="es-MX" sz="2400" b="1" dirty="0"/>
              <a:t>Modulo IV: </a:t>
            </a:r>
            <a:r>
              <a:rPr lang="es-PA" sz="2400" b="1" dirty="0"/>
              <a:t>Técnicas Pictóricas y Aplicación del color manual y digital                   </a:t>
            </a:r>
            <a:endParaRPr lang="es-PA" sz="2400" dirty="0"/>
          </a:p>
          <a:p>
            <a:pPr marL="0" lvl="0" indent="0">
              <a:buNone/>
            </a:pPr>
            <a:r>
              <a:rPr lang="es-PA" sz="2400" dirty="0"/>
              <a:t>4. Aplicación  del color</a:t>
            </a:r>
            <a:endParaRPr lang="es-PA" sz="2000" dirty="0"/>
          </a:p>
          <a:p>
            <a:pPr marL="457200" lvl="1" indent="0">
              <a:buNone/>
            </a:pPr>
            <a:r>
              <a:rPr lang="es-PA" dirty="0"/>
              <a:t>4.1. Objetos</a:t>
            </a:r>
            <a:endParaRPr lang="es-PA" sz="1800" dirty="0"/>
          </a:p>
          <a:p>
            <a:pPr marL="457200" lvl="1" indent="0">
              <a:buNone/>
            </a:pPr>
            <a:r>
              <a:rPr lang="es-PA" dirty="0"/>
              <a:t>4.2. Volumen </a:t>
            </a:r>
            <a:endParaRPr lang="es-PA" sz="1800" dirty="0"/>
          </a:p>
          <a:p>
            <a:pPr marL="457200" lvl="1" indent="0">
              <a:buNone/>
            </a:pPr>
            <a:r>
              <a:rPr lang="es-PA" dirty="0"/>
              <a:t>4.3. Distancia</a:t>
            </a:r>
            <a:endParaRPr lang="es-PA" sz="1800" dirty="0"/>
          </a:p>
          <a:p>
            <a:pPr marL="457200" lvl="1" indent="0">
              <a:buNone/>
            </a:pPr>
            <a:r>
              <a:rPr lang="es-PA" dirty="0"/>
              <a:t>4.4. Luz y sombra</a:t>
            </a:r>
            <a:endParaRPr lang="es-PA" sz="1800" dirty="0"/>
          </a:p>
          <a:p>
            <a:pPr marL="0" indent="0">
              <a:buNone/>
            </a:pPr>
            <a:r>
              <a:rPr lang="es-ES" dirty="0"/>
              <a:t>      4.5. Técnicas Pictóricas</a:t>
            </a:r>
            <a:endParaRPr lang="es-PA" dirty="0"/>
          </a:p>
          <a:p>
            <a:pPr marL="0" indent="0">
              <a:buNone/>
            </a:pPr>
            <a:r>
              <a:rPr lang="es-ES" dirty="0"/>
              <a:t>      4.6. </a:t>
            </a:r>
            <a:r>
              <a:rPr lang="es-PA" dirty="0"/>
              <a:t>Fundidos</a:t>
            </a:r>
          </a:p>
          <a:p>
            <a:pPr marL="0" indent="0">
              <a:buNone/>
            </a:pPr>
            <a:r>
              <a:rPr lang="es-PA" dirty="0"/>
              <a:t>      4.7. Restregados</a:t>
            </a:r>
          </a:p>
          <a:p>
            <a:pPr marL="0" indent="0">
              <a:buNone/>
            </a:pPr>
            <a:r>
              <a:rPr lang="es-PA" dirty="0"/>
              <a:t>      4.8. Tonos de transición  </a:t>
            </a: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23011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9C846F-0871-4052-BA4C-18D1E9E8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759" y="565108"/>
            <a:ext cx="10820400" cy="40241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PA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Y RECURSOS</a:t>
            </a:r>
            <a:endParaRPr lang="es-PA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PA" sz="2600" dirty="0"/>
              <a:t> Exposición dialogada</a:t>
            </a:r>
          </a:p>
          <a:p>
            <a:pPr lvl="0"/>
            <a:r>
              <a:rPr lang="es-PA" sz="2600" dirty="0"/>
              <a:t>Observación del modelo </a:t>
            </a:r>
          </a:p>
          <a:p>
            <a:pPr lvl="0"/>
            <a:r>
              <a:rPr lang="es-PA" sz="2600" dirty="0"/>
              <a:t>Copiaran el modelo  de composición</a:t>
            </a:r>
          </a:p>
          <a:p>
            <a:pPr lvl="0"/>
            <a:r>
              <a:rPr lang="es-PA" sz="2600" dirty="0"/>
              <a:t>Recursos</a:t>
            </a:r>
          </a:p>
          <a:p>
            <a:pPr lvl="0"/>
            <a:r>
              <a:rPr lang="es-PA" sz="2600" dirty="0"/>
              <a:t>Libreta, 11x 14,  </a:t>
            </a:r>
          </a:p>
          <a:p>
            <a:pPr lvl="0"/>
            <a:r>
              <a:rPr lang="es-PA" sz="2600" dirty="0"/>
              <a:t>Lápices HB, 2B, 4B, 6B,  y F.</a:t>
            </a:r>
          </a:p>
          <a:p>
            <a:pPr lvl="0"/>
            <a:r>
              <a:rPr lang="es-ES" sz="2600" dirty="0"/>
              <a:t>Borrador</a:t>
            </a:r>
            <a:endParaRPr lang="es-PA" sz="2600" dirty="0"/>
          </a:p>
          <a:p>
            <a:pPr lvl="0"/>
            <a:r>
              <a:rPr lang="es-PA" sz="2600" dirty="0"/>
              <a:t>Pinceles,  paleta, papel</a:t>
            </a:r>
          </a:p>
          <a:p>
            <a:pPr lvl="0"/>
            <a:r>
              <a:rPr lang="es-PA" sz="2600" dirty="0"/>
              <a:t>Envase para agua.</a:t>
            </a:r>
          </a:p>
          <a:p>
            <a:pPr lvl="0"/>
            <a:r>
              <a:rPr lang="es-PA" sz="2600" dirty="0"/>
              <a:t>Tempera,</a:t>
            </a:r>
          </a:p>
          <a:p>
            <a:pPr lvl="0"/>
            <a:r>
              <a:rPr lang="es-PA" sz="2600" dirty="0"/>
              <a:t>Acrílicos</a:t>
            </a:r>
          </a:p>
          <a:p>
            <a:pPr lvl="0"/>
            <a:r>
              <a:rPr lang="es-PA" sz="2600" dirty="0"/>
              <a:t>Trapos.</a:t>
            </a: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75441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BF5DC0-B267-4E68-8BD1-7B4E3113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25" y="439431"/>
            <a:ext cx="11886117" cy="40241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CRITERIOS DE EVALUACIÓN </a:t>
            </a:r>
            <a:endParaRPr lang="es-PA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Al inicio del curso se realizará una evaluación diagnóstica para determinar el estado inicial del estudiante en cuanto a conocimientos adquiridos y su punto de partida con respecto al curso. La evaluación formativa se realizará a en cada clase, por parte del profesor, lo que permitirá al estudiante hacer las correcciones pertinentes antes de la fecha de entrega o exámenes prácticos.</a:t>
            </a:r>
            <a:endParaRPr lang="es-P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Para la evaluación sumativa, se tomarán en cuenta  diversos medios y técnicas, con el fin de otorgar la calificación correspondiente. Además de las pruebas orales, escritas o prácticas, se considerarán otras actividades, tales como estudio de casos, proyectos, monografías, investigaciones, presentaciones orales o graficas, participación en congreso, simposios, exposiciones y otras modalidades del quehacer académico, que en su conjunto podrán tener una dedicación máxima de seis (4) horas semanales. La calificación semestral se calculará sobre la base de 100%, a partir de valores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porcentualesanunciados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y explicados a los estudiantes al inicio del periodo académico de acuerdo con los siguientes parámetros establecidos en el Estatuto de la Universidad de Panamá:</a:t>
            </a:r>
            <a:endParaRPr lang="es-P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Asistencia………………………………………………..   5 %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Parciales (dos)………………..………………………… 15 %</a:t>
            </a:r>
            <a:endParaRPr lang="es-PA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Presentaciones orales………………………………….  15%</a:t>
            </a:r>
            <a:endParaRPr lang="es-PA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Talleres……………..……………………………………. 30 %</a:t>
            </a:r>
            <a:r>
              <a:rPr lang="es-E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s-E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Semestral……………………………………  35 %</a:t>
            </a:r>
            <a:endParaRPr lang="es-PA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054657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83</TotalTime>
  <Words>711</Words>
  <Application>Microsoft Office PowerPoint</Application>
  <PresentationFormat>Panorámica</PresentationFormat>
  <Paragraphs>86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Estela de condensación</vt:lpstr>
      <vt:lpstr>Universidad de panamá facultad de arquitectura y diseño escuela de diseño industrial de productos  presentación de asignatura: representación gráfica y digital i  profesor: Mgtr. Héctor samuel rodríguez tejada  grupo: di-211n  i semestre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panamá facultad de arquitectura y diseño escuela de diseño industrial de productos  presentación de asignatura: representación gráfica y digital i  profesor: Mgtr. Héctor samuel rodríguez tejada  grupo: di-211n  i semestre 2018</dc:title>
  <dc:creator>Héctor  Samuel Rodriguez Tejada</dc:creator>
  <cp:lastModifiedBy>Héctor  Samuel Rodriguez Tejada</cp:lastModifiedBy>
  <cp:revision>9</cp:revision>
  <dcterms:created xsi:type="dcterms:W3CDTF">2018-04-17T19:41:25Z</dcterms:created>
  <dcterms:modified xsi:type="dcterms:W3CDTF">2018-04-17T21:04:44Z</dcterms:modified>
</cp:coreProperties>
</file>