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8" r:id="rId3"/>
    <p:sldId id="259" r:id="rId4"/>
    <p:sldId id="257" r:id="rId5"/>
    <p:sldId id="260" r:id="rId6"/>
    <p:sldId id="264" r:id="rId7"/>
    <p:sldId id="265" r:id="rId8"/>
    <p:sldId id="266" r:id="rId9"/>
    <p:sldId id="267" r:id="rId10"/>
    <p:sldId id="269" r:id="rId11"/>
    <p:sldId id="268" r:id="rId12"/>
    <p:sldId id="262" r:id="rId13"/>
    <p:sldId id="263" r:id="rId14"/>
    <p:sldId id="261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59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576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2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97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61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81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6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269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9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671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1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04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89" r:id="rId7"/>
    <p:sldLayoutId id="2147483688" r:id="rId8"/>
    <p:sldLayoutId id="2147483687" r:id="rId9"/>
    <p:sldLayoutId id="2147483686" r:id="rId10"/>
    <p:sldLayoutId id="214748367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tamedicocientifica.org/index.php/rmc/issue/view/15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9">
            <a:extLst>
              <a:ext uri="{FF2B5EF4-FFF2-40B4-BE49-F238E27FC236}">
                <a16:creationId xmlns:a16="http://schemas.microsoft.com/office/drawing/2014/main" id="{9B7AD9F6-8CE7-4299-8FC6-328F4DCD3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4438F42-8C9E-4F0A-95AA-4936E4DBD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97762" y="640080"/>
            <a:ext cx="6251110" cy="180865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s-419" sz="2000" dirty="0">
                <a:latin typeface="Arial" panose="020B0604020202020204" pitchFamily="34" charset="0"/>
                <a:cs typeface="Arial" panose="020B0604020202020204" pitchFamily="34" charset="0"/>
              </a:rPr>
              <a:t>UNIVERSIDAD DE PANAMÁ</a:t>
            </a:r>
            <a:br>
              <a:rPr lang="es-419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419" sz="2000" dirty="0">
                <a:latin typeface="Arial" panose="020B0604020202020204" pitchFamily="34" charset="0"/>
                <a:cs typeface="Arial" panose="020B0604020202020204" pitchFamily="34" charset="0"/>
              </a:rPr>
              <a:t>CENTRO REGIONAL UNIVERSITARIO DE AZUERO</a:t>
            </a:r>
            <a:br>
              <a:rPr lang="es-419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419" sz="1800" dirty="0">
                <a:latin typeface="Arial" panose="020B0604020202020204" pitchFamily="34" charset="0"/>
                <a:cs typeface="Arial" panose="020B0604020202020204" pitchFamily="34" charset="0"/>
              </a:rPr>
              <a:t>FACULTAD DE ARQUITECTURA Y DISEÑO</a:t>
            </a:r>
            <a:br>
              <a:rPr lang="es-419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419" sz="1800" dirty="0">
                <a:latin typeface="Arial" panose="020B0604020202020204" pitchFamily="34" charset="0"/>
                <a:cs typeface="Arial" panose="020B0604020202020204" pitchFamily="34" charset="0"/>
              </a:rPr>
              <a:t>ESCUELA DE DISEÑO INDUSTRIAL DE PRODUCTOS</a:t>
            </a:r>
            <a:br>
              <a:rPr lang="es-419" sz="31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E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C14E63-A6A2-48C1-91EC-FBC41461A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3568" y="2726595"/>
            <a:ext cx="6251111" cy="157276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419" sz="2600" dirty="0">
                <a:latin typeface="Arial" panose="020B0604020202020204" pitchFamily="34" charset="0"/>
                <a:cs typeface="Arial" panose="020B0604020202020204" pitchFamily="34" charset="0"/>
              </a:rPr>
              <a:t>INDICACIONES GENERALES</a:t>
            </a:r>
          </a:p>
          <a:p>
            <a:pPr>
              <a:lnSpc>
                <a:spcPct val="100000"/>
              </a:lnSpc>
            </a:pPr>
            <a:r>
              <a:rPr lang="es-419" sz="2600" dirty="0">
                <a:latin typeface="Arial" panose="020B0604020202020204" pitchFamily="34" charset="0"/>
                <a:cs typeface="Arial" panose="020B0604020202020204" pitchFamily="34" charset="0"/>
              </a:rPr>
              <a:t>PROYECTO FINAL</a:t>
            </a:r>
          </a:p>
          <a:p>
            <a:pPr>
              <a:lnSpc>
                <a:spcPct val="100000"/>
              </a:lnSpc>
            </a:pPr>
            <a:r>
              <a:rPr lang="es-419" sz="2600" dirty="0">
                <a:latin typeface="Arial" panose="020B0604020202020204" pitchFamily="34" charset="0"/>
                <a:cs typeface="Arial" panose="020B0604020202020204" pitchFamily="34" charset="0"/>
              </a:rPr>
              <a:t>PRÁCTICA SUPERVISADA I</a:t>
            </a:r>
            <a:endParaRPr lang="es-E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F49775AF-8896-43EE-92C6-83497D6DC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28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E75269"/>
          </a:solidFill>
          <a:ln w="38100" cap="rnd">
            <a:solidFill>
              <a:srgbClr val="E75269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4">
            <a:extLst>
              <a:ext uri="{FF2B5EF4-FFF2-40B4-BE49-F238E27FC236}">
                <a16:creationId xmlns:a16="http://schemas.microsoft.com/office/drawing/2014/main" id="{EAA3549F-8C76-4047-90FB-6C0525E4E4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29" r="2676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7B68F7A0-091A-4BCB-AC85-9CC359737695}"/>
              </a:ext>
            </a:extLst>
          </p:cNvPr>
          <p:cNvSpPr txBox="1">
            <a:spLocks/>
          </p:cNvSpPr>
          <p:nvPr/>
        </p:nvSpPr>
        <p:spPr>
          <a:xfrm>
            <a:off x="5412862" y="5003803"/>
            <a:ext cx="9144000" cy="15214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419" sz="1400" dirty="0">
                <a:latin typeface="Arial" panose="020B0604020202020204" pitchFamily="34" charset="0"/>
                <a:cs typeface="Arial" panose="020B0604020202020204" pitchFamily="34" charset="0"/>
              </a:rPr>
              <a:t>PROFESOR: HÉCTOR SAMUEL RODRÍGUEZ T.</a:t>
            </a:r>
          </a:p>
          <a:p>
            <a:pPr algn="just"/>
            <a:r>
              <a:rPr lang="es-419" sz="1400">
                <a:latin typeface="Arial" panose="020B0604020202020204" pitchFamily="34" charset="0"/>
                <a:cs typeface="Arial" panose="020B0604020202020204" pitchFamily="34" charset="0"/>
              </a:rPr>
              <a:t>VERANO 2023.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68262-38FB-4E1F-9843-C7D046D6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91F3DE-A3A9-46E5-AF7C-4451D0C3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046C16C-64B4-427D-A4BE-BB9169DBA15F}"/>
              </a:ext>
            </a:extLst>
          </p:cNvPr>
          <p:cNvSpPr/>
          <p:nvPr/>
        </p:nvSpPr>
        <p:spPr>
          <a:xfrm>
            <a:off x="201768" y="124496"/>
            <a:ext cx="11784169" cy="657681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840D77-EEE7-4ED0-B8A6-D414FA6DD4E3}"/>
              </a:ext>
            </a:extLst>
          </p:cNvPr>
          <p:cNvSpPr txBox="1"/>
          <p:nvPr/>
        </p:nvSpPr>
        <p:spPr>
          <a:xfrm>
            <a:off x="777025" y="5969655"/>
            <a:ext cx="110715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419" sz="20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ÍNDICE GENERAL PARA ESTUDIANTES QUE DICTARON CURSOS DE DIBUJO </a:t>
            </a:r>
            <a:endParaRPr lang="es-ES" sz="20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53741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A1725-AD8B-4D0E-A015-BCF4A9FF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511252-145C-418B-8EB6-4D629B80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0033CB-8411-4A98-9F30-E6F3AFC8725B}"/>
              </a:ext>
            </a:extLst>
          </p:cNvPr>
          <p:cNvSpPr/>
          <p:nvPr/>
        </p:nvSpPr>
        <p:spPr>
          <a:xfrm>
            <a:off x="42930" y="47223"/>
            <a:ext cx="12054625" cy="674423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Objetivo General……………………………………………………………………………...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Objetivos Específicos…………………………………………………………………………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Introducción…………………………………………………………………………………….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Material didáctico explicado a los niños………………………………………………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Evidencias de clase (imágenes)…………………………………………………………...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Imagen corporativa empresarial de diseño………………………………..................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Propuesta de diseños………………………………………………………………………..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Cuadro de costos……………………………………………………………………………...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Conclusiones y recomendaciones………………………………………………………..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Infografía………………………………………………………………………………………. 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3A6698A-7E96-4029-914A-2F8BA96E84FA}"/>
              </a:ext>
            </a:extLst>
          </p:cNvPr>
          <p:cNvSpPr txBox="1"/>
          <p:nvPr/>
        </p:nvSpPr>
        <p:spPr>
          <a:xfrm>
            <a:off x="3958107" y="365125"/>
            <a:ext cx="479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ÍNDICE GENERAL</a:t>
            </a:r>
            <a:endParaRPr lang="es-E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4393C3-15E0-458E-8ABF-DDCFA2DFBC53}"/>
              </a:ext>
            </a:extLst>
          </p:cNvPr>
          <p:cNvSpPr txBox="1"/>
          <p:nvPr/>
        </p:nvSpPr>
        <p:spPr>
          <a:xfrm>
            <a:off x="10225825" y="1134603"/>
            <a:ext cx="20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Páginas</a:t>
            </a:r>
            <a:endParaRPr lang="es-E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15442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04A65-7764-427C-BD5D-18CB5762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Propuesta de diseños solicitados, ordenados según modelo presentado por el profesor.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7DCCD-A028-409E-A2AB-1CA487F75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Este punto va desarrollado en el siguiente orden: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419" dirty="0"/>
              <a:t>Planta arquitectónica a color de jardín de primera infancia (ver modelo suministrado). </a:t>
            </a:r>
            <a:r>
              <a:rPr lang="es-419" b="1" u="sng" dirty="0"/>
              <a:t>También se suministrará el modelo de planta arquitectónica con las medidas del jardín de primera infancia y así el estudiante tenga las referencias de medidas para cada espacio de trabajo.</a:t>
            </a:r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s-419" dirty="0"/>
              <a:t>Diseño de mobiliario solicitado en el siguiente orden: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Aulas de clases: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A. Mesitas.                  C. Mueble organizador de útiles escolares.       E. Pupitre de maestro (a).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B. Sillitas.                    D. Mueble organizador de calzados escolares.    F. Silla para pupitre.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419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s-419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73663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04A65-7764-427C-BD5D-18CB57625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Propuesta de diseños solicitados, ordenados según modelo presentado por el profesor.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F7DCCD-A028-409E-A2AB-1CA487F75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92861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Este punto va desarrollado en el siguiente orden: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3. Diseño de área de juegos sobre techo: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G. Arenero.           I. Columpio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H. Tobogán.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sz="2000" b="1" i="1" dirty="0">
                <a:latin typeface="Aharoni" panose="02010803020104030203" pitchFamily="2" charset="-79"/>
                <a:cs typeface="Aharoni" panose="02010803020104030203" pitchFamily="2" charset="-79"/>
              </a:rPr>
              <a:t>*Los diseños propuestos de juegos deben presentarse sobre superficies de corchos y formas redondeadas para evitar accidentes.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4. Diseño de mobiliario administrativo: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J. Pupitre ejecutivo.     K. Silla ejecutiva.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5. Diseño de mobiliario de Comedor: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            L. Mesa de comedor (Cuatro puestos)     M. Sillitas de comedor infantil.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sz="2000" b="1" i="1" dirty="0">
                <a:latin typeface="Aharoni" panose="02010803020104030203" pitchFamily="2" charset="-79"/>
                <a:cs typeface="Aharoni" panose="02010803020104030203" pitchFamily="2" charset="-79"/>
              </a:rPr>
              <a:t>*Los diseños de las mesas y sillas del comedor deben ser diferentes a las propuestas para el aula de clases.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419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419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s-419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s-419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1630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31A25-4401-475F-8809-8FD7DABC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Propuesta de diseños solicitados, ordenados según modelo presentado por el profesor.</a:t>
            </a:r>
            <a:br>
              <a:rPr lang="es-ES" sz="3200" dirty="0"/>
            </a:br>
            <a:endParaRPr lang="es-ES" sz="32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BCB270-AC94-4158-8E30-0C64349B6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84061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Vistas acotadas: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Vista de planta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Elevación frontal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Elevación posterior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Elevación lateral derecha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Elevación lateral izquierda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419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Vistas Isométricas con estudio de color: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Vista isométrica: colores cálidos.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Vista isométrica: colores fríos.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     - Vista isométrica: colores combinados.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dirty="0"/>
              <a:t>Vista en render de modelo escogido.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s-419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300" b="1" dirty="0">
                <a:latin typeface="Arial" panose="020B0604020202020204" pitchFamily="34" charset="0"/>
                <a:cs typeface="Arial" panose="020B0604020202020204" pitchFamily="34" charset="0"/>
              </a:rPr>
              <a:t>*Después de mostradas todos los muebles con las vistas, presentar la planta arquitectónica amueblada a color.</a:t>
            </a:r>
          </a:p>
        </p:txBody>
      </p:sp>
    </p:spTree>
    <p:extLst>
      <p:ext uri="{BB962C8B-B14F-4D97-AF65-F5344CB8AC3E}">
        <p14:creationId xmlns:p14="http://schemas.microsoft.com/office/powerpoint/2010/main" val="3387063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31A25-4401-475F-8809-8FD7DABCA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Modelo de cuadro de costos</a:t>
            </a:r>
            <a:br>
              <a:rPr lang="es-ES" sz="3200" dirty="0"/>
            </a:br>
            <a:endParaRPr lang="es-ES" sz="3200" dirty="0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397E58A4-4518-45DF-8F6D-73B99B688C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53999"/>
              </p:ext>
            </p:extLst>
          </p:nvPr>
        </p:nvGraphicFramePr>
        <p:xfrm>
          <a:off x="316605" y="1996440"/>
          <a:ext cx="11037195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458">
                  <a:extLst>
                    <a:ext uri="{9D8B030D-6E8A-4147-A177-3AD203B41FA5}">
                      <a16:colId xmlns:a16="http://schemas.microsoft.com/office/drawing/2014/main" val="3734327763"/>
                    </a:ext>
                  </a:extLst>
                </a:gridCol>
                <a:gridCol w="1379469">
                  <a:extLst>
                    <a:ext uri="{9D8B030D-6E8A-4147-A177-3AD203B41FA5}">
                      <a16:colId xmlns:a16="http://schemas.microsoft.com/office/drawing/2014/main" val="2496785752"/>
                    </a:ext>
                  </a:extLst>
                </a:gridCol>
                <a:gridCol w="2798100">
                  <a:extLst>
                    <a:ext uri="{9D8B030D-6E8A-4147-A177-3AD203B41FA5}">
                      <a16:colId xmlns:a16="http://schemas.microsoft.com/office/drawing/2014/main" val="3150463738"/>
                    </a:ext>
                  </a:extLst>
                </a:gridCol>
                <a:gridCol w="2798100">
                  <a:extLst>
                    <a:ext uri="{9D8B030D-6E8A-4147-A177-3AD203B41FA5}">
                      <a16:colId xmlns:a16="http://schemas.microsoft.com/office/drawing/2014/main" val="3163503511"/>
                    </a:ext>
                  </a:extLst>
                </a:gridCol>
                <a:gridCol w="1096249">
                  <a:extLst>
                    <a:ext uri="{9D8B030D-6E8A-4147-A177-3AD203B41FA5}">
                      <a16:colId xmlns:a16="http://schemas.microsoft.com/office/drawing/2014/main" val="1616503556"/>
                    </a:ext>
                  </a:extLst>
                </a:gridCol>
                <a:gridCol w="1647819">
                  <a:extLst>
                    <a:ext uri="{9D8B030D-6E8A-4147-A177-3AD203B41FA5}">
                      <a16:colId xmlns:a16="http://schemas.microsoft.com/office/drawing/2014/main" val="2348648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Mueble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Características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Detalles y materiales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Cantidad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Costo por unidad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Costo más 7%</a:t>
                      </a:r>
                      <a:endParaRPr lang="es-E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448539"/>
                  </a:ext>
                </a:extLst>
              </a:tr>
              <a:tr h="370840">
                <a:tc rowSpan="6">
                  <a:txBody>
                    <a:bodyPr/>
                    <a:lstStyle/>
                    <a:p>
                      <a:r>
                        <a:rPr lang="es-419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Pupitre de maestro</a:t>
                      </a:r>
                      <a:endParaRPr lang="es-E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E.1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Pieza de MDF de 0.61 cm x0.73 cm x0.02 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453541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E.2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Sobre de MDF de 1.25 cm x 0.81 cm x 0.02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2111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E.3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Pieza de madera de 0.72 cm x 0.15 cm x 0.02 cm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5.35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09472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E.4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Cajones de MDF con su tirador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10.70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5684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Pieza de madera de 0.43 cm x 0.73 cm x 0.02 cm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419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s-E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677426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Costo de diseño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100.00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026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Costo total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419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169,55</a:t>
                      </a:r>
                      <a:endParaRPr lang="es-E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1644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78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81AD88-DE31-4437-BE09-472970ED4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Objetivo General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14CD94-9853-46F9-B49B-8DD638866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3322"/>
            <a:ext cx="10515600" cy="1423416"/>
          </a:xfrm>
        </p:spPr>
        <p:txBody>
          <a:bodyPr>
            <a:normAutofit/>
          </a:bodyPr>
          <a:lstStyle/>
          <a:p>
            <a:r>
              <a:rPr lang="es-419" sz="3600" dirty="0"/>
              <a:t>Diseñar mobiliario escolar y administrativo, para un centro educativo ( Jardín de primera infancia). </a:t>
            </a:r>
            <a:endParaRPr lang="es-ES" sz="3600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96E8DD7-7BA9-4F85-9963-0B0D2EA77828}"/>
              </a:ext>
            </a:extLst>
          </p:cNvPr>
          <p:cNvSpPr txBox="1">
            <a:spLocks/>
          </p:cNvSpPr>
          <p:nvPr/>
        </p:nvSpPr>
        <p:spPr>
          <a:xfrm>
            <a:off x="799563" y="267776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dirty="0"/>
              <a:t>Objetivos Específicos.</a:t>
            </a:r>
            <a:endParaRPr lang="es-ES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728D2C1C-D7B7-4404-8188-048743DD1316}"/>
              </a:ext>
            </a:extLst>
          </p:cNvPr>
          <p:cNvSpPr txBox="1">
            <a:spLocks/>
          </p:cNvSpPr>
          <p:nvPr/>
        </p:nvSpPr>
        <p:spPr>
          <a:xfrm>
            <a:off x="818882" y="3644419"/>
            <a:ext cx="10515600" cy="304400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Investigar sobre la historia de los centros educativos de primera infancia.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Investigar sobre ergonomía y antropometría de niños de edades, entre tres a cinco años.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Proponer nuevos diseños de mobiliarios para centro educativo de primera infancia, que cumplan con la ergonomía y antropometría estándar.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Proponer y diseñar mobiliario administrativo para centro educativo de primera infancia, tomando en cuenta los espacios mostrados en el plano arquitectónico modelo.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419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419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419" sz="3600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409320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7BA9B178-206A-4144-92F7-CAA3EA2DA5E0}"/>
              </a:ext>
            </a:extLst>
          </p:cNvPr>
          <p:cNvSpPr txBox="1">
            <a:spLocks/>
          </p:cNvSpPr>
          <p:nvPr/>
        </p:nvSpPr>
        <p:spPr>
          <a:xfrm>
            <a:off x="700825" y="34239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419" dirty="0"/>
              <a:t>Objetivos Específicos.</a:t>
            </a:r>
            <a:endParaRPr lang="es-ES" dirty="0"/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B72A0284-2E06-493E-8361-58C2D8F4BF31}"/>
              </a:ext>
            </a:extLst>
          </p:cNvPr>
          <p:cNvSpPr txBox="1">
            <a:spLocks/>
          </p:cNvSpPr>
          <p:nvPr/>
        </p:nvSpPr>
        <p:spPr>
          <a:xfrm>
            <a:off x="599942" y="2034560"/>
            <a:ext cx="10515600" cy="3044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Realizar una propuesta de diseño para cada mueble solicitado por el profesor.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Presentar en cada propuesta de diseño, el estudio de material y color.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419" sz="3600" dirty="0"/>
              <a:t>Presentar cuadro de costos desglosados para cada diseño de mueble propuesto por el estudiante.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419" sz="3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s-419" sz="3600" dirty="0"/>
          </a:p>
          <a:p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6165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5BD29D-26E2-4A9D-A03C-B059704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419" dirty="0"/>
              <a:t>INDICACIONES GENERALES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102873-7D2E-4C9C-816E-A5AFE18FC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419" dirty="0"/>
              <a:t>Realizar la presentación final, utilizando formato power point, siguiendo todos los puntos solicitados por el profesor.</a:t>
            </a:r>
          </a:p>
          <a:p>
            <a:r>
              <a:rPr lang="es-419" dirty="0"/>
              <a:t>Desarrollar todo el proceso de diseño apoyándose en los software Sketchup, Lay </a:t>
            </a:r>
            <a:r>
              <a:rPr lang="es-419" dirty="0" err="1"/>
              <a:t>Out</a:t>
            </a:r>
            <a:r>
              <a:rPr lang="es-419" dirty="0"/>
              <a:t>, </a:t>
            </a:r>
            <a:r>
              <a:rPr lang="es-419" dirty="0" err="1"/>
              <a:t>Vray</a:t>
            </a:r>
            <a:r>
              <a:rPr lang="es-419" dirty="0"/>
              <a:t>, Cinema, </a:t>
            </a:r>
            <a:r>
              <a:rPr lang="es-419" dirty="0" err="1"/>
              <a:t>etc</a:t>
            </a:r>
            <a:r>
              <a:rPr lang="es-419" dirty="0"/>
              <a:t>, cumpliendo con todo lo establecido por el profesor.</a:t>
            </a:r>
          </a:p>
          <a:p>
            <a:r>
              <a:rPr lang="es-419" dirty="0"/>
              <a:t>No bajar ningún mobiliario solicitado de la galería de Sketchup, salvo que no pertenezca al listado.</a:t>
            </a:r>
          </a:p>
          <a:p>
            <a:r>
              <a:rPr lang="es-419" dirty="0"/>
              <a:t>Se podrán apoyar en documentación online existente sobre diseño e historia  (tesis, libros, ensayos, periódicos, etc.) de mobiliarios para centro educativos de primera infancia, más no cometer plagio alguno.</a:t>
            </a:r>
          </a:p>
          <a:p>
            <a:r>
              <a:rPr lang="es-419" dirty="0"/>
              <a:t>Seguir el mismo orden de desarrollo del proyecto, según indicaciones dadas.</a:t>
            </a:r>
          </a:p>
          <a:p>
            <a:r>
              <a:rPr lang="es-419" dirty="0"/>
              <a:t>Entregar puntualmente el proyecto en la fecha solicitada.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1210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BA6995-D012-4F64-BE1F-7780C9EF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852"/>
          </a:xfrm>
        </p:spPr>
        <p:txBody>
          <a:bodyPr>
            <a:normAutofit/>
          </a:bodyPr>
          <a:lstStyle/>
          <a:p>
            <a:r>
              <a:rPr lang="es-419" sz="3200" dirty="0"/>
              <a:t>ESTRUCTURA</a:t>
            </a:r>
            <a:r>
              <a:rPr lang="es-419" sz="3600" dirty="0"/>
              <a:t> DEL PROYECTO</a:t>
            </a:r>
            <a:endParaRPr lang="es-ES" sz="36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BA8902-3C8D-4CDE-B02C-BC3D68FAF1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76" y="1669435"/>
            <a:ext cx="10515600" cy="4823439"/>
          </a:xfrm>
        </p:spPr>
        <p:txBody>
          <a:bodyPr>
            <a:norm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Hoja de presentación.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Índice General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Objetivo General (uno solo) y Objetivos Específicos (mínimo, cinco objetivos).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Introducción.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Historia de los centros de primera infancia (mínimo cinco diapositivas ilustradas).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Ergonomía y antropometría de primera infancia (mínimo cuatro diapositivas).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Imagen corporativa empresarial de diseño.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Propuesta de diseños solicitados, ordenados según modelo presentado por el profesor.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Cuadro de costos (ver modelo de ejemplo)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Conclusiones y recomendaciones (tres conclusiones y tres recomendaciones). Las conclusiones y recomendaciones van en una sola diapositiva.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/>
              <a:t>Infografía (en una sola diapositiva). Debe citar mínimo cinco fuentes de investigación (página online, libros online, informes online, revistas online, etc.)</a:t>
            </a:r>
          </a:p>
          <a:p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79968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CDC85F5D-3386-4172-955B-B2CAA4F8A93A}"/>
              </a:ext>
            </a:extLst>
          </p:cNvPr>
          <p:cNvSpPr/>
          <p:nvPr/>
        </p:nvSpPr>
        <p:spPr>
          <a:xfrm>
            <a:off x="68687" y="72980"/>
            <a:ext cx="11981645" cy="26358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UNIVERSIDAD DE PANAMÁ</a:t>
            </a:r>
            <a:b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CENTRO REGIONAL UNIVERSITARIO DE AZUERO</a:t>
            </a:r>
            <a:b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FACULTAD DE ARQUITECTURA Y DISEÑO</a:t>
            </a:r>
            <a:b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</a:br>
            <a:r>
              <a:rPr lang="es-ES" sz="2400" dirty="0">
                <a:latin typeface="Aharoni" panose="02010803020104030203" pitchFamily="2" charset="-79"/>
                <a:cs typeface="Aharoni" panose="02010803020104030203" pitchFamily="2" charset="-79"/>
              </a:rPr>
              <a:t>ESCUELA DE DISEÑO INDUSTRIAL DE PRODUCTOS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5F21096-B485-4DBA-98A5-3C6BF93E0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589769" y="121238"/>
            <a:ext cx="617849" cy="71427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4A94B567-EBD9-4ABF-AC36-10E847F4E6AE}"/>
              </a:ext>
            </a:extLst>
          </p:cNvPr>
          <p:cNvSpPr txBox="1"/>
          <p:nvPr/>
        </p:nvSpPr>
        <p:spPr>
          <a:xfrm>
            <a:off x="1622906" y="2870796"/>
            <a:ext cx="8585915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PROYECTO FINAL</a:t>
            </a:r>
          </a:p>
          <a:p>
            <a:pPr algn="ctr">
              <a:lnSpc>
                <a:spcPct val="100000"/>
              </a:lnSpc>
            </a:pPr>
            <a:r>
              <a:rPr lang="es-419" sz="2800" dirty="0">
                <a:latin typeface="Arial" panose="020B0604020202020204" pitchFamily="34" charset="0"/>
                <a:cs typeface="Arial" panose="020B0604020202020204" pitchFamily="34" charset="0"/>
              </a:rPr>
              <a:t>PRÁCTICA SUPERVISADA II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391CEAC-A964-4671-92F4-0ABC2D5726F7}"/>
              </a:ext>
            </a:extLst>
          </p:cNvPr>
          <p:cNvSpPr txBox="1"/>
          <p:nvPr/>
        </p:nvSpPr>
        <p:spPr>
          <a:xfrm>
            <a:off x="472225" y="3932349"/>
            <a:ext cx="11329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2800" dirty="0">
                <a:latin typeface="Aharoni" panose="02010803020104030203" pitchFamily="2" charset="-79"/>
                <a:cs typeface="Aharoni" panose="02010803020104030203" pitchFamily="2" charset="-79"/>
              </a:rPr>
              <a:t>DISEÑO DE MOBILIARIO PARA UN JARDÍN DE PRIMERA INFANCIA</a:t>
            </a:r>
            <a:endParaRPr lang="es-ES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EC71A37-730D-4DEF-BA49-BB1CA2EAA8C3}"/>
              </a:ext>
            </a:extLst>
          </p:cNvPr>
          <p:cNvSpPr txBox="1"/>
          <p:nvPr/>
        </p:nvSpPr>
        <p:spPr>
          <a:xfrm>
            <a:off x="3097368" y="4588773"/>
            <a:ext cx="592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NOMBRE DEL ESTUDIANTE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7CCFCDD-FA02-412D-8C26-BF6CDE813F78}"/>
              </a:ext>
            </a:extLst>
          </p:cNvPr>
          <p:cNvSpPr txBox="1"/>
          <p:nvPr/>
        </p:nvSpPr>
        <p:spPr>
          <a:xfrm>
            <a:off x="3133859" y="5095463"/>
            <a:ext cx="59242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CÉDULA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EC59811-3577-4DEB-9BA9-C9184EE70658}"/>
              </a:ext>
            </a:extLst>
          </p:cNvPr>
          <p:cNvSpPr txBox="1"/>
          <p:nvPr/>
        </p:nvSpPr>
        <p:spPr>
          <a:xfrm>
            <a:off x="3174642" y="5597552"/>
            <a:ext cx="59242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FACILTADOR:</a:t>
            </a:r>
          </a:p>
          <a:p>
            <a:pPr algn="ctr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Mgtr. Héctor Samuel Rodríguez Tejada</a:t>
            </a:r>
          </a:p>
          <a:p>
            <a:pPr algn="ctr"/>
            <a:endParaRPr lang="es-419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419" dirty="0">
                <a:latin typeface="Arial" panose="020B0604020202020204" pitchFamily="34" charset="0"/>
                <a:cs typeface="Arial" panose="020B0604020202020204" pitchFamily="34" charset="0"/>
              </a:rPr>
              <a:t>Verano 2021 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696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68262-38FB-4E1F-9843-C7D046D6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91F3DE-A3A9-46E5-AF7C-4451D0C3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046C16C-64B4-427D-A4BE-BB9169DBA15F}"/>
              </a:ext>
            </a:extLst>
          </p:cNvPr>
          <p:cNvSpPr/>
          <p:nvPr/>
        </p:nvSpPr>
        <p:spPr>
          <a:xfrm>
            <a:off x="201768" y="124496"/>
            <a:ext cx="11784169" cy="6576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840D77-EEE7-4ED0-B8A6-D414FA6DD4E3}"/>
              </a:ext>
            </a:extLst>
          </p:cNvPr>
          <p:cNvSpPr txBox="1"/>
          <p:nvPr/>
        </p:nvSpPr>
        <p:spPr>
          <a:xfrm>
            <a:off x="7894749" y="5190323"/>
            <a:ext cx="35202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HOJA DE PRESENTACIÓN</a:t>
            </a:r>
            <a:endParaRPr lang="es-ES" sz="2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954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368262-38FB-4E1F-9843-C7D046D63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91F3DE-A3A9-46E5-AF7C-4451D0C3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E046C16C-64B4-427D-A4BE-BB9169DBA15F}"/>
              </a:ext>
            </a:extLst>
          </p:cNvPr>
          <p:cNvSpPr/>
          <p:nvPr/>
        </p:nvSpPr>
        <p:spPr>
          <a:xfrm>
            <a:off x="201768" y="124496"/>
            <a:ext cx="11784169" cy="65768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7840D77-EEE7-4ED0-B8A6-D414FA6DD4E3}"/>
              </a:ext>
            </a:extLst>
          </p:cNvPr>
          <p:cNvSpPr txBox="1"/>
          <p:nvPr/>
        </p:nvSpPr>
        <p:spPr>
          <a:xfrm>
            <a:off x="8328338" y="5969655"/>
            <a:ext cx="3520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419" sz="2800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ÍNDICE GENERAL</a:t>
            </a:r>
            <a:endParaRPr lang="es-ES" sz="2800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90179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A1725-AD8B-4D0E-A015-BCF4A9FFD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511252-145C-418B-8EB6-4D629B806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0033CB-8411-4A98-9F30-E6F3AFC8725B}"/>
              </a:ext>
            </a:extLst>
          </p:cNvPr>
          <p:cNvSpPr/>
          <p:nvPr/>
        </p:nvSpPr>
        <p:spPr>
          <a:xfrm>
            <a:off x="42930" y="47223"/>
            <a:ext cx="12054625" cy="67442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Objetivo General………………………………………………………………………….......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Objetivos Específicos…………………………………………………………………………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Introducción…………………………………………………………………………………….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Historia de los centros de primera infancia…………………………………………...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Ergonomía y antropometría de primera infancia……………………………….......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Imagen corporativa empresarial de diseño………………………………..................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Propuesta de diseños………………………………………………………………………..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Cuadro de costos……………………………………………………………………………...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Conclusiones y recomendaciones……………………………………………………….. </a:t>
            </a:r>
          </a:p>
          <a:p>
            <a:pPr marL="0">
              <a:lnSpc>
                <a:spcPct val="100000"/>
              </a:lnSpc>
              <a:spcBef>
                <a:spcPts val="0"/>
              </a:spcBef>
            </a:pPr>
            <a:r>
              <a:rPr lang="es-419" sz="2400" dirty="0">
                <a:latin typeface="Aharoni" panose="02010803020104030203" pitchFamily="2" charset="-79"/>
                <a:cs typeface="Aharoni" panose="02010803020104030203" pitchFamily="2" charset="-79"/>
              </a:rPr>
              <a:t>Infografía………………………………………………………………………………………. </a:t>
            </a:r>
            <a:endParaRPr lang="es-ES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3A6698A-7E96-4029-914A-2F8BA96E84FA}"/>
              </a:ext>
            </a:extLst>
          </p:cNvPr>
          <p:cNvSpPr txBox="1"/>
          <p:nvPr/>
        </p:nvSpPr>
        <p:spPr>
          <a:xfrm>
            <a:off x="3958107" y="365125"/>
            <a:ext cx="4790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ÍNDICE GENERAL</a:t>
            </a:r>
            <a:endParaRPr lang="es-E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4393C3-15E0-458E-8ABF-DDCFA2DFBC53}"/>
              </a:ext>
            </a:extLst>
          </p:cNvPr>
          <p:cNvSpPr txBox="1"/>
          <p:nvPr/>
        </p:nvSpPr>
        <p:spPr>
          <a:xfrm>
            <a:off x="10225825" y="1134603"/>
            <a:ext cx="2015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Páginas</a:t>
            </a:r>
            <a:endParaRPr lang="es-ES" dirty="0">
              <a:solidFill>
                <a:schemeClr val="bg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193032614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_2SEEDS">
      <a:dk1>
        <a:srgbClr val="000000"/>
      </a:dk1>
      <a:lt1>
        <a:srgbClr val="FFFFFF"/>
      </a:lt1>
      <a:dk2>
        <a:srgbClr val="412429"/>
      </a:dk2>
      <a:lt2>
        <a:srgbClr val="E2E8E7"/>
      </a:lt2>
      <a:accent1>
        <a:srgbClr val="E75269"/>
      </a:accent1>
      <a:accent2>
        <a:srgbClr val="EB71B7"/>
      </a:accent2>
      <a:accent3>
        <a:srgbClr val="EA8967"/>
      </a:accent3>
      <a:accent4>
        <a:srgbClr val="39B96A"/>
      </a:accent4>
      <a:accent5>
        <a:srgbClr val="3FB69D"/>
      </a:accent5>
      <a:accent6>
        <a:srgbClr val="2EB2D5"/>
      </a:accent6>
      <a:hlink>
        <a:srgbClr val="568E85"/>
      </a:hlink>
      <a:folHlink>
        <a:srgbClr val="7F7F7F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TM04033921[[fn=Damasco]]</Template>
  <TotalTime>622</TotalTime>
  <Words>1046</Words>
  <Application>Microsoft Office PowerPoint</Application>
  <PresentationFormat>Panorámica</PresentationFormat>
  <Paragraphs>154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Aharoni</vt:lpstr>
      <vt:lpstr>Arial</vt:lpstr>
      <vt:lpstr>Modern Love</vt:lpstr>
      <vt:lpstr>The Hand</vt:lpstr>
      <vt:lpstr>SketchyVTI</vt:lpstr>
      <vt:lpstr>UNIVERSIDAD DE PANAMÁ CENTRO REGIONAL UNIVERSITARIO DE AZUERO FACULTAD DE ARQUITECTURA Y DISEÑO ESCUELA DE DISEÑO INDUSTRIAL DE PRODUCTOS </vt:lpstr>
      <vt:lpstr>Objetivo General</vt:lpstr>
      <vt:lpstr>Presentación de PowerPoint</vt:lpstr>
      <vt:lpstr>INDICACIONES GENERALES</vt:lpstr>
      <vt:lpstr>ESTRUCTURA DEL PROYECTO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Propuesta de diseños solicitados, ordenados según modelo presentado por el profesor.</vt:lpstr>
      <vt:lpstr>Propuesta de diseños solicitados, ordenados según modelo presentado por el profesor.</vt:lpstr>
      <vt:lpstr>Propuesta de diseños solicitados, ordenados según modelo presentado por el profesor. </vt:lpstr>
      <vt:lpstr>Modelo de cuadro de costos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 DE PANAMÁ CENTRO REGIONAL UNIVERSITARIO DE AZUERO FACULTAD DE ARQUITECTURA Y DISEÑO ESCUELA DE DISEÑO INDUSTRIAL DE PRODUCTOS</dc:title>
  <dc:creator>Hector  Rodriguez</dc:creator>
  <cp:lastModifiedBy>HECTOR RODRIGUEZ</cp:lastModifiedBy>
  <cp:revision>21</cp:revision>
  <dcterms:created xsi:type="dcterms:W3CDTF">2021-02-15T16:02:20Z</dcterms:created>
  <dcterms:modified xsi:type="dcterms:W3CDTF">2023-01-17T16:22:34Z</dcterms:modified>
</cp:coreProperties>
</file>