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127" y="117764"/>
            <a:ext cx="11907982" cy="3329581"/>
          </a:xfrm>
        </p:spPr>
        <p:txBody>
          <a:bodyPr/>
          <a:lstStyle/>
          <a:p>
            <a:r>
              <a:rPr lang="es-PA" sz="2800" dirty="0" smtClean="0">
                <a:latin typeface="Adobe Garamond Pro Bold" panose="02020702060506020403" pitchFamily="18" charset="0"/>
              </a:rPr>
              <a:t>UNIVERSIDAD DE PANAMA</a:t>
            </a:r>
            <a:br>
              <a:rPr lang="es-PA" sz="2800" dirty="0" smtClean="0">
                <a:latin typeface="Adobe Garamond Pro Bold" panose="02020702060506020403" pitchFamily="18" charset="0"/>
              </a:rPr>
            </a:br>
            <a:r>
              <a:rPr lang="es-PA" sz="2800" dirty="0" smtClean="0">
                <a:latin typeface="Adobe Garamond Pro Bold" panose="02020702060506020403" pitchFamily="18" charset="0"/>
              </a:rPr>
              <a:t>CENTRO REGIONAL UNIVERSITARIO DE AZUERO</a:t>
            </a:r>
            <a:br>
              <a:rPr lang="es-PA" sz="2800" dirty="0" smtClean="0">
                <a:latin typeface="Adobe Garamond Pro Bold" panose="02020702060506020403" pitchFamily="18" charset="0"/>
              </a:rPr>
            </a:br>
            <a:r>
              <a:rPr lang="es-PA" sz="2800" dirty="0" smtClean="0">
                <a:latin typeface="Adobe Garamond Pro Bold" panose="02020702060506020403" pitchFamily="18" charset="0"/>
              </a:rPr>
              <a:t>FACULTAD DE ARQUITECTURA Y DISEÑO</a:t>
            </a:r>
            <a:br>
              <a:rPr lang="es-PA" sz="2800" dirty="0" smtClean="0">
                <a:latin typeface="Adobe Garamond Pro Bold" panose="02020702060506020403" pitchFamily="18" charset="0"/>
              </a:rPr>
            </a:br>
            <a:r>
              <a:rPr lang="es-PA" sz="2800" dirty="0" smtClean="0">
                <a:latin typeface="Adobe Garamond Pro Bold" panose="02020702060506020403" pitchFamily="18" charset="0"/>
              </a:rPr>
              <a:t>ESCUELA DE DISEÑO INDUSTRIAL DE PRODUCTOS</a:t>
            </a:r>
            <a:br>
              <a:rPr lang="es-PA" sz="2800" dirty="0" smtClean="0">
                <a:latin typeface="Adobe Garamond Pro Bold" panose="02020702060506020403" pitchFamily="18" charset="0"/>
              </a:rPr>
            </a:br>
            <a:r>
              <a:rPr lang="es-PA" sz="2800" dirty="0" smtClean="0">
                <a:latin typeface="Adobe Garamond Pro Bold" panose="02020702060506020403" pitchFamily="18" charset="0"/>
              </a:rPr>
              <a:t/>
            </a:r>
            <a:br>
              <a:rPr lang="es-PA" sz="2800" dirty="0" smtClean="0">
                <a:latin typeface="Adobe Garamond Pro Bold" panose="02020702060506020403" pitchFamily="18" charset="0"/>
              </a:rPr>
            </a:br>
            <a:r>
              <a:rPr lang="es-PA" sz="2800" dirty="0" smtClean="0">
                <a:latin typeface="Adobe Garamond Pro Bold" panose="02020702060506020403" pitchFamily="18" charset="0"/>
              </a:rPr>
              <a:t>PRESENTACIÓN DE ASIGNATURA:</a:t>
            </a:r>
            <a:br>
              <a:rPr lang="es-PA" sz="2800" dirty="0" smtClean="0">
                <a:latin typeface="Adobe Garamond Pro Bold" panose="02020702060506020403" pitchFamily="18" charset="0"/>
              </a:rPr>
            </a:br>
            <a:r>
              <a:rPr lang="es-PA" sz="4000" b="1" dirty="0" smtClean="0">
                <a:solidFill>
                  <a:srgbClr val="FFFF00"/>
                </a:solidFill>
                <a:latin typeface="Adobe Garamond Pro Bold" panose="02020702060506020403" pitchFamily="18" charset="0"/>
              </a:rPr>
              <a:t>REPRESENTACIÓN GRÁFICA, MANUAL Y DIGITAL</a:t>
            </a:r>
            <a:endParaRPr lang="es-PA" sz="4000" b="1" dirty="0">
              <a:solidFill>
                <a:srgbClr val="FFFF00"/>
              </a:solidFill>
              <a:latin typeface="Adobe Garamond Pro Bold" panose="02020702060506020403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7819" y="3995817"/>
            <a:ext cx="8825658" cy="861420"/>
          </a:xfrm>
        </p:spPr>
        <p:txBody>
          <a:bodyPr>
            <a:normAutofit/>
          </a:bodyPr>
          <a:lstStyle/>
          <a:p>
            <a:r>
              <a:rPr lang="es-PA" sz="2800" b="1" dirty="0" smtClean="0">
                <a:solidFill>
                  <a:srgbClr val="FFFF00"/>
                </a:solidFill>
              </a:rPr>
              <a:t>Por: Mgtr. Héctor Samuel rodríguez tejada.</a:t>
            </a:r>
            <a:endParaRPr lang="es-PA" sz="2800" b="1" dirty="0">
              <a:solidFill>
                <a:srgbClr val="FFFF00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83127" y="4426527"/>
            <a:ext cx="11907982" cy="23503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s-PA" sz="2800" dirty="0">
              <a:latin typeface="Adobe Garamond Pro Bold" panose="02020702060506020403" pitchFamily="18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83127" y="4246611"/>
            <a:ext cx="11907982" cy="20826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s-PA" sz="2800" dirty="0" smtClean="0">
              <a:latin typeface="Adobe Garamond Pro Bold" panose="02020702060506020403" pitchFamily="18" charset="0"/>
            </a:endParaRPr>
          </a:p>
          <a:p>
            <a:r>
              <a:rPr lang="es-PA" sz="2800" dirty="0" smtClean="0">
                <a:latin typeface="Adobe Garamond Pro Bold" panose="02020702060506020403" pitchFamily="18" charset="0"/>
              </a:rPr>
              <a:t>NIVEL: SEGUNDO AÑO.</a:t>
            </a:r>
          </a:p>
          <a:p>
            <a:r>
              <a:rPr lang="es-PA" sz="2800" dirty="0" smtClean="0">
                <a:latin typeface="Adobe Garamond Pro Bold" panose="02020702060506020403" pitchFamily="18" charset="0"/>
              </a:rPr>
              <a:t>PRIMER SEMESTRE DE 2017</a:t>
            </a:r>
            <a:endParaRPr lang="es-PA" sz="2800" dirty="0">
              <a:latin typeface="Adobe Garamond Pro Bold" panose="02020702060506020403" pitchFamily="18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0745" y="407410"/>
            <a:ext cx="1350818" cy="158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83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03909" y="90434"/>
            <a:ext cx="12088091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A" sz="2000" b="1" dirty="0">
                <a:solidFill>
                  <a:srgbClr val="FFFF00"/>
                </a:solidFill>
              </a:rPr>
              <a:t>DATOS </a:t>
            </a:r>
            <a:r>
              <a:rPr lang="es-PA" sz="2000" b="1" dirty="0" smtClean="0">
                <a:solidFill>
                  <a:srgbClr val="FFFF00"/>
                </a:solidFill>
              </a:rPr>
              <a:t>GENERALES</a:t>
            </a:r>
          </a:p>
          <a:p>
            <a:endParaRPr lang="es-PA" sz="2000" b="1" dirty="0">
              <a:solidFill>
                <a:srgbClr val="FFFF00"/>
              </a:solidFill>
            </a:endParaRPr>
          </a:p>
          <a:p>
            <a:r>
              <a:rPr lang="es-PA" dirty="0"/>
              <a:t>Denominación: 			Representación Gráfica Manual y Digital I</a:t>
            </a:r>
          </a:p>
          <a:p>
            <a:r>
              <a:rPr lang="es-PA" dirty="0"/>
              <a:t>Abreviatura: 			ART 1132</a:t>
            </a:r>
          </a:p>
          <a:p>
            <a:r>
              <a:rPr lang="es-PA" dirty="0"/>
              <a:t>Código:				</a:t>
            </a:r>
          </a:p>
          <a:p>
            <a:r>
              <a:rPr lang="es-PA" dirty="0"/>
              <a:t>Semestre: 			I Semestre, II Año</a:t>
            </a:r>
          </a:p>
          <a:p>
            <a:r>
              <a:rPr lang="es-PA" dirty="0"/>
              <a:t>Créditos: 3			Dedicación semestral: 64 horas presenciales</a:t>
            </a:r>
          </a:p>
          <a:p>
            <a:r>
              <a:rPr lang="es-PA" dirty="0"/>
              <a:t>Dedicación semanal: 4 hrs.   	Teóricas:  1  Prácticas:   </a:t>
            </a:r>
            <a:r>
              <a:rPr lang="es-PA" dirty="0" smtClean="0"/>
              <a:t>3    </a:t>
            </a:r>
            <a:r>
              <a:rPr lang="es-PA" dirty="0"/>
              <a:t>Laboratorio: 0</a:t>
            </a:r>
          </a:p>
          <a:p>
            <a:r>
              <a:rPr lang="es-PA" dirty="0"/>
              <a:t>Pre-Requisitos: 			ART. 1202</a:t>
            </a:r>
          </a:p>
          <a:p>
            <a:endParaRPr lang="es-PA" dirty="0"/>
          </a:p>
          <a:p>
            <a:r>
              <a:rPr lang="es-PA" sz="2400" b="1" dirty="0">
                <a:solidFill>
                  <a:srgbClr val="FFFF00"/>
                </a:solidFill>
              </a:rPr>
              <a:t>JUSTIFICACIÓN: </a:t>
            </a:r>
          </a:p>
          <a:p>
            <a:r>
              <a:rPr lang="es-PA" dirty="0"/>
              <a:t>La asignatura dicta a los estudiantes de la Carrera de Diseño de los  conocimientos básicos y la práctica del Dibujo Lineal en blanco y  negro,  a color para expresar sus ideas de diseño de manera clara.</a:t>
            </a:r>
          </a:p>
          <a:p>
            <a:r>
              <a:rPr lang="es-PA" dirty="0"/>
              <a:t>Este curso le proporciona las habilidades, conocimientos, destrezas y sensibilidades artísticas necesarias para la representación gráfica de conceptos  y permite desarrollar su sentido de la proporción, percepción espacial a través de la práctica del dibujo a luz y sombra de objetos sencillos cotidianos.</a:t>
            </a:r>
          </a:p>
          <a:p>
            <a:r>
              <a:rPr lang="es-PA" dirty="0"/>
              <a:t>La práctica artística tiene como resultado un manejo más sensible  y eficiente de los elementos visuales como: texturas, formas, colores, percepción espacial, las relaciones de proporción y la función estética, inherentes al diseño gráfico.</a:t>
            </a:r>
          </a:p>
          <a:p>
            <a:r>
              <a:rPr lang="es-PA" dirty="0"/>
              <a:t>La asignatura está ubicada en el Primer Año de la Carrera y corresponde a  la primera de dos que se dicta durante la Licenciatura.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0745" y="407410"/>
            <a:ext cx="1350818" cy="158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44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76645" y="498407"/>
            <a:ext cx="1170016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A" sz="2800" b="1" dirty="0">
                <a:solidFill>
                  <a:srgbClr val="FFFF00"/>
                </a:solidFill>
              </a:rPr>
              <a:t>DESCRIPCIÓN: </a:t>
            </a:r>
            <a:endParaRPr lang="es-PA" sz="2800" b="1" dirty="0" smtClean="0">
              <a:solidFill>
                <a:srgbClr val="FFFF00"/>
              </a:solidFill>
            </a:endParaRPr>
          </a:p>
          <a:p>
            <a:endParaRPr lang="es-PA" sz="2000" b="1" dirty="0">
              <a:solidFill>
                <a:srgbClr val="FFFF00"/>
              </a:solidFill>
            </a:endParaRPr>
          </a:p>
          <a:p>
            <a:r>
              <a:rPr lang="es-PA" sz="2400" dirty="0"/>
              <a:t>El Curso se desarrolla con prácticas del dibujo lineal de temas sencillos en blanco y negro, con técnicas de  medición  de proporción de objetos cotidianos.  Iniciamos con los conceptos de calidades de líneas, degradados y volumen en blanco y negro.</a:t>
            </a:r>
          </a:p>
          <a:p>
            <a:r>
              <a:rPr lang="es-PA" sz="2400" dirty="0"/>
              <a:t>Aplicación del  color  utilizando las técnicas fundidas, degradados, proporción de un objeto o varios objetos permitirán al estudiante expresar las características de los objetos observados.  Se utilizarán como estrategias –Taller. Exposición Dialogada, investigaciones en grupo. La asignatura se divide en cuatro (4) módulos</a:t>
            </a:r>
          </a:p>
          <a:p>
            <a:r>
              <a:rPr lang="es-PA" sz="2400" b="1" dirty="0">
                <a:solidFill>
                  <a:srgbClr val="FFFF00"/>
                </a:solidFill>
              </a:rPr>
              <a:t>1.	Técnicas básicas del dibujo  manual y digital       </a:t>
            </a:r>
          </a:p>
          <a:p>
            <a:r>
              <a:rPr lang="es-PA" sz="2400" b="1" dirty="0">
                <a:solidFill>
                  <a:srgbClr val="FFFF00"/>
                </a:solidFill>
              </a:rPr>
              <a:t>2.	Composición de los objetos   </a:t>
            </a:r>
          </a:p>
          <a:p>
            <a:r>
              <a:rPr lang="es-PA" sz="2400" b="1" dirty="0">
                <a:solidFill>
                  <a:srgbClr val="FFFF00"/>
                </a:solidFill>
              </a:rPr>
              <a:t>3. Pintura de objeto a color </a:t>
            </a:r>
          </a:p>
          <a:p>
            <a:r>
              <a:rPr lang="es-PA" sz="2400" b="1" dirty="0">
                <a:solidFill>
                  <a:srgbClr val="FFFF00"/>
                </a:solidFill>
              </a:rPr>
              <a:t>4. Técnicas Pictóricas y Aplicación del color </a:t>
            </a:r>
            <a:endParaRPr lang="es-PA" sz="2400" b="1" dirty="0" smtClean="0">
              <a:solidFill>
                <a:srgbClr val="FFFF00"/>
              </a:solidFill>
            </a:endParaRPr>
          </a:p>
          <a:p>
            <a:r>
              <a:rPr lang="es-PA" sz="2400" b="1" dirty="0" smtClean="0">
                <a:solidFill>
                  <a:srgbClr val="FFFF00"/>
                </a:solidFill>
              </a:rPr>
              <a:t>5. Representación gráfica asistida por computadora.    </a:t>
            </a:r>
            <a:r>
              <a:rPr lang="es-PA" b="1" dirty="0" smtClean="0">
                <a:solidFill>
                  <a:srgbClr val="FFFF00"/>
                </a:solidFill>
              </a:rPr>
              <a:t>              </a:t>
            </a:r>
            <a:endParaRPr lang="es-PA" b="1" dirty="0">
              <a:solidFill>
                <a:srgbClr val="FFFF0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7163" y="345065"/>
            <a:ext cx="758537" cy="89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45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45473" y="526024"/>
            <a:ext cx="1159625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A" sz="2400" b="1" dirty="0">
                <a:solidFill>
                  <a:srgbClr val="FFFF00"/>
                </a:solidFill>
              </a:rPr>
              <a:t>CONTENIDOS </a:t>
            </a:r>
            <a:endParaRPr lang="es-PA" sz="2400" b="1" dirty="0" smtClean="0">
              <a:solidFill>
                <a:srgbClr val="FFFF00"/>
              </a:solidFill>
            </a:endParaRPr>
          </a:p>
          <a:p>
            <a:endParaRPr lang="es-PA" dirty="0"/>
          </a:p>
          <a:p>
            <a:r>
              <a:rPr lang="es-PA" sz="2400" dirty="0">
                <a:solidFill>
                  <a:srgbClr val="FFFF00"/>
                </a:solidFill>
              </a:rPr>
              <a:t>Modulo I: Técnicas básicas del dibujo manual y digital       </a:t>
            </a:r>
          </a:p>
          <a:p>
            <a:r>
              <a:rPr lang="es-PA" sz="2400" dirty="0"/>
              <a:t>1.	La línea </a:t>
            </a:r>
          </a:p>
          <a:p>
            <a:r>
              <a:rPr lang="es-PA" sz="2400" dirty="0"/>
              <a:t>1.1	tipos de líneas </a:t>
            </a:r>
          </a:p>
          <a:p>
            <a:r>
              <a:rPr lang="es-PA" sz="2400" dirty="0"/>
              <a:t>1.2	Intensidad de líneas </a:t>
            </a:r>
          </a:p>
          <a:p>
            <a:r>
              <a:rPr lang="es-PA" sz="2400" dirty="0"/>
              <a:t>1.3	Uso de la línea</a:t>
            </a:r>
          </a:p>
          <a:p>
            <a:endParaRPr lang="es-PA" sz="2400" dirty="0"/>
          </a:p>
          <a:p>
            <a:r>
              <a:rPr lang="es-PA" sz="2400" dirty="0">
                <a:solidFill>
                  <a:srgbClr val="FFFF00"/>
                </a:solidFill>
              </a:rPr>
              <a:t>Modulo II: Composición de los objetos</a:t>
            </a:r>
            <a:r>
              <a:rPr lang="es-PA" sz="2400" dirty="0"/>
              <a:t>   </a:t>
            </a:r>
          </a:p>
          <a:p>
            <a:pPr algn="just"/>
            <a:r>
              <a:rPr lang="es-PA" sz="2400" dirty="0"/>
              <a:t>1.	La Proporción </a:t>
            </a:r>
          </a:p>
          <a:p>
            <a:pPr algn="just"/>
            <a:r>
              <a:rPr lang="es-PA" sz="2400" dirty="0"/>
              <a:t>1.1 Técnica de proporción</a:t>
            </a:r>
          </a:p>
          <a:p>
            <a:pPr algn="just"/>
            <a:r>
              <a:rPr lang="es-PA" sz="2400" dirty="0"/>
              <a:t>1.1.1	Medición con el lápiz</a:t>
            </a:r>
          </a:p>
          <a:p>
            <a:pPr algn="just"/>
            <a:r>
              <a:rPr lang="es-PA" sz="2400" dirty="0"/>
              <a:t>1.2	 Proporción   de un objeto </a:t>
            </a:r>
          </a:p>
          <a:p>
            <a:pPr algn="just"/>
            <a:r>
              <a:rPr lang="es-PA" sz="2400" dirty="0"/>
              <a:t>1.3	 Proporción   de dos objeto </a:t>
            </a:r>
          </a:p>
          <a:p>
            <a:pPr algn="just"/>
            <a:r>
              <a:rPr lang="es-PA" sz="2400" dirty="0"/>
              <a:t>1.4	 Proporción   de varios  objeto 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7163" y="345065"/>
            <a:ext cx="758537" cy="89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32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14300" y="463679"/>
            <a:ext cx="900891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A" sz="2400" b="1" dirty="0">
                <a:solidFill>
                  <a:srgbClr val="FFFF00"/>
                </a:solidFill>
              </a:rPr>
              <a:t>Modulo III: Pintura de objeto manual y digital       </a:t>
            </a:r>
          </a:p>
          <a:p>
            <a:r>
              <a:rPr lang="es-PA" sz="2400" dirty="0"/>
              <a:t>1. Volumen  de los objetos.</a:t>
            </a:r>
          </a:p>
          <a:p>
            <a:r>
              <a:rPr lang="es-PA" sz="2400" dirty="0"/>
              <a:t>      1.1 Tonos. </a:t>
            </a:r>
          </a:p>
          <a:p>
            <a:r>
              <a:rPr lang="es-PA" sz="2400" dirty="0"/>
              <a:t>      1.2 Claros.</a:t>
            </a:r>
          </a:p>
          <a:p>
            <a:r>
              <a:rPr lang="es-PA" sz="2400" dirty="0"/>
              <a:t>      1.3 Medios.</a:t>
            </a:r>
          </a:p>
          <a:p>
            <a:r>
              <a:rPr lang="es-PA" sz="2400" dirty="0"/>
              <a:t>      1.4 Oscuro.</a:t>
            </a:r>
          </a:p>
          <a:p>
            <a:r>
              <a:rPr lang="es-PA" sz="2400" dirty="0" smtClean="0"/>
              <a:t>      1.5 Trazo </a:t>
            </a:r>
            <a:r>
              <a:rPr lang="es-PA" sz="2400" dirty="0"/>
              <a:t>en diagonal.</a:t>
            </a:r>
          </a:p>
          <a:p>
            <a:r>
              <a:rPr lang="es-PA" sz="2400" dirty="0" smtClean="0"/>
              <a:t>      1.6 </a:t>
            </a:r>
            <a:r>
              <a:rPr lang="es-PA" sz="2400" dirty="0"/>
              <a:t>Tonos </a:t>
            </a:r>
            <a:r>
              <a:rPr lang="es-PA" sz="2400" dirty="0" smtClean="0"/>
              <a:t>degrado</a:t>
            </a:r>
          </a:p>
          <a:p>
            <a:endParaRPr lang="es-PA" sz="2400" dirty="0"/>
          </a:p>
          <a:p>
            <a:r>
              <a:rPr lang="es-PA" sz="2400" dirty="0"/>
              <a:t>2.	El  color</a:t>
            </a:r>
          </a:p>
          <a:p>
            <a:r>
              <a:rPr lang="es-PA" sz="2400" dirty="0" smtClean="0"/>
              <a:t>      2.1. Definición</a:t>
            </a:r>
            <a:endParaRPr lang="es-PA" sz="2400" dirty="0"/>
          </a:p>
          <a:p>
            <a:r>
              <a:rPr lang="es-PA" sz="2400" dirty="0" smtClean="0"/>
              <a:t>      2.2. Características</a:t>
            </a:r>
            <a:endParaRPr lang="es-PA" sz="2400" dirty="0"/>
          </a:p>
          <a:p>
            <a:r>
              <a:rPr lang="es-PA" sz="2400" dirty="0" smtClean="0"/>
              <a:t>      2.3. Matiz</a:t>
            </a:r>
            <a:endParaRPr lang="es-PA" sz="2400" dirty="0"/>
          </a:p>
          <a:p>
            <a:r>
              <a:rPr lang="es-PA" sz="2400" dirty="0" smtClean="0"/>
              <a:t>      2.4. Tono</a:t>
            </a:r>
            <a:endParaRPr lang="es-PA" sz="2400" dirty="0"/>
          </a:p>
          <a:p>
            <a:r>
              <a:rPr lang="es-PA" sz="2400" dirty="0" smtClean="0"/>
              <a:t>      2.5. Saturación </a:t>
            </a:r>
            <a:endParaRPr lang="es-PA" sz="2400" dirty="0"/>
          </a:p>
          <a:p>
            <a:r>
              <a:rPr lang="es-PA" sz="2400" dirty="0" smtClean="0"/>
              <a:t>      2.6. Inclinación </a:t>
            </a:r>
            <a:r>
              <a:rPr lang="es-PA" sz="2400" dirty="0"/>
              <a:t>o tendencia.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7163" y="345065"/>
            <a:ext cx="758537" cy="89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16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18210" y="1111195"/>
            <a:ext cx="1163781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A" sz="2800" b="1" dirty="0">
                <a:solidFill>
                  <a:srgbClr val="FFFF00"/>
                </a:solidFill>
              </a:rPr>
              <a:t>Modulo IV: Técnicas Pictóricas y Aplicación del color manual y </a:t>
            </a:r>
            <a:r>
              <a:rPr lang="es-PA" sz="2800" b="1" dirty="0" smtClean="0">
                <a:solidFill>
                  <a:srgbClr val="FFFF00"/>
                </a:solidFill>
              </a:rPr>
              <a:t>digital.                  </a:t>
            </a:r>
            <a:endParaRPr lang="es-PA" sz="2800" b="1" dirty="0">
              <a:solidFill>
                <a:srgbClr val="FFFF00"/>
              </a:solidFill>
            </a:endParaRPr>
          </a:p>
          <a:p>
            <a:r>
              <a:rPr lang="es-PA" sz="2800" dirty="0"/>
              <a:t>1.	Aplicación  del color</a:t>
            </a:r>
          </a:p>
          <a:p>
            <a:r>
              <a:rPr lang="es-PA" sz="2800" dirty="0" smtClean="0"/>
              <a:t>1.1 Objetos</a:t>
            </a:r>
            <a:endParaRPr lang="es-PA" sz="2800" dirty="0"/>
          </a:p>
          <a:p>
            <a:r>
              <a:rPr lang="es-PA" sz="2800" dirty="0" smtClean="0"/>
              <a:t>1.2 Volumen </a:t>
            </a:r>
            <a:endParaRPr lang="es-PA" sz="2800" dirty="0"/>
          </a:p>
          <a:p>
            <a:r>
              <a:rPr lang="es-PA" sz="2800" dirty="0" smtClean="0"/>
              <a:t>1.3 Distancia</a:t>
            </a:r>
            <a:endParaRPr lang="es-PA" sz="2800" dirty="0"/>
          </a:p>
          <a:p>
            <a:r>
              <a:rPr lang="es-PA" sz="2800" dirty="0" smtClean="0"/>
              <a:t>1.4 Luz </a:t>
            </a:r>
            <a:r>
              <a:rPr lang="es-PA" sz="2800" dirty="0"/>
              <a:t>y </a:t>
            </a:r>
            <a:r>
              <a:rPr lang="es-PA" sz="2800" dirty="0" smtClean="0"/>
              <a:t>sombra</a:t>
            </a:r>
          </a:p>
          <a:p>
            <a:endParaRPr lang="es-PA" sz="2800" dirty="0"/>
          </a:p>
          <a:p>
            <a:r>
              <a:rPr lang="es-PA" sz="2800" dirty="0" smtClean="0"/>
              <a:t>2</a:t>
            </a:r>
            <a:r>
              <a:rPr lang="es-PA" sz="2800" dirty="0"/>
              <a:t>. </a:t>
            </a:r>
            <a:r>
              <a:rPr lang="es-PA" sz="2800" dirty="0" smtClean="0"/>
              <a:t>Técnicas </a:t>
            </a:r>
            <a:r>
              <a:rPr lang="es-PA" sz="2800" dirty="0"/>
              <a:t>Pictóricas</a:t>
            </a:r>
          </a:p>
          <a:p>
            <a:r>
              <a:rPr lang="es-PA" sz="2800" dirty="0" smtClean="0"/>
              <a:t>2.1</a:t>
            </a:r>
            <a:r>
              <a:rPr lang="es-PA" sz="2800" dirty="0"/>
              <a:t>. Fundidos</a:t>
            </a:r>
          </a:p>
          <a:p>
            <a:r>
              <a:rPr lang="es-PA" sz="2800" dirty="0" smtClean="0"/>
              <a:t>2.2</a:t>
            </a:r>
            <a:r>
              <a:rPr lang="es-PA" sz="2800" dirty="0"/>
              <a:t>. Restregados</a:t>
            </a:r>
          </a:p>
          <a:p>
            <a:r>
              <a:rPr lang="es-PA" sz="2800" dirty="0" smtClean="0"/>
              <a:t>2.3</a:t>
            </a:r>
            <a:r>
              <a:rPr lang="es-PA" sz="2800" dirty="0"/>
              <a:t>. Tonos de transición  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7163" y="345065"/>
            <a:ext cx="758537" cy="89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44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481445" y="688723"/>
            <a:ext cx="6096000" cy="54476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PA" b="1" dirty="0">
                <a:solidFill>
                  <a:srgbClr val="FFFF00"/>
                </a:solidFill>
              </a:rPr>
              <a:t>METODOLOGÍA Y </a:t>
            </a:r>
            <a:r>
              <a:rPr lang="es-PA" b="1" dirty="0" smtClean="0">
                <a:solidFill>
                  <a:srgbClr val="FFFF00"/>
                </a:solidFill>
              </a:rPr>
              <a:t>RECURSOS</a:t>
            </a:r>
          </a:p>
          <a:p>
            <a:endParaRPr lang="es-PA" b="1" dirty="0">
              <a:solidFill>
                <a:srgbClr val="FFFF00"/>
              </a:solidFill>
            </a:endParaRPr>
          </a:p>
          <a:p>
            <a:r>
              <a:rPr lang="es-PA" dirty="0"/>
              <a:t>•	</a:t>
            </a:r>
            <a:r>
              <a:rPr lang="es-PA" sz="2400" dirty="0"/>
              <a:t> Exposición dialogada</a:t>
            </a:r>
          </a:p>
          <a:p>
            <a:r>
              <a:rPr lang="es-PA" sz="2400" dirty="0"/>
              <a:t>•	Observación del modelo </a:t>
            </a:r>
          </a:p>
          <a:p>
            <a:r>
              <a:rPr lang="es-PA" sz="2400" dirty="0"/>
              <a:t>•	Copiaran el modelo  de composición</a:t>
            </a:r>
          </a:p>
          <a:p>
            <a:r>
              <a:rPr lang="es-PA" sz="2400" dirty="0"/>
              <a:t>•	Recursos</a:t>
            </a:r>
          </a:p>
          <a:p>
            <a:r>
              <a:rPr lang="es-PA" sz="2400" dirty="0"/>
              <a:t>•	Libreta, 11x 14,  </a:t>
            </a:r>
          </a:p>
          <a:p>
            <a:r>
              <a:rPr lang="es-PA" sz="2400" dirty="0"/>
              <a:t>•	Lápices HB, 2B, 4B, 6B,  y F.</a:t>
            </a:r>
          </a:p>
          <a:p>
            <a:r>
              <a:rPr lang="es-PA" sz="2400" dirty="0"/>
              <a:t>•	Borrador</a:t>
            </a:r>
          </a:p>
          <a:p>
            <a:r>
              <a:rPr lang="es-PA" sz="2400" dirty="0"/>
              <a:t>•	Pinceles,  paleta, papel</a:t>
            </a:r>
          </a:p>
          <a:p>
            <a:r>
              <a:rPr lang="es-PA" sz="2400" dirty="0"/>
              <a:t>•	Envase para agua.</a:t>
            </a:r>
          </a:p>
          <a:p>
            <a:r>
              <a:rPr lang="es-PA" sz="2400" dirty="0"/>
              <a:t>•	Tempera,</a:t>
            </a:r>
          </a:p>
          <a:p>
            <a:r>
              <a:rPr lang="es-PA" sz="2400" dirty="0"/>
              <a:t>•	 Acuarela</a:t>
            </a:r>
          </a:p>
          <a:p>
            <a:r>
              <a:rPr lang="es-PA" sz="2400" dirty="0"/>
              <a:t>•	Trapos.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7163" y="345065"/>
            <a:ext cx="758537" cy="89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21673" y="263523"/>
            <a:ext cx="845473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A" b="1" dirty="0">
                <a:solidFill>
                  <a:srgbClr val="FFFF00"/>
                </a:solidFill>
              </a:rPr>
              <a:t>CRITERIOS DE EVALUACIÓN </a:t>
            </a:r>
            <a:endParaRPr lang="es-PA" b="1" dirty="0" smtClean="0">
              <a:solidFill>
                <a:srgbClr val="FFFF00"/>
              </a:solidFill>
            </a:endParaRPr>
          </a:p>
          <a:p>
            <a:endParaRPr lang="es-PA" dirty="0"/>
          </a:p>
          <a:p>
            <a:r>
              <a:rPr lang="es-PA" dirty="0"/>
              <a:t>Al inicio del curso se realizará una evaluación diagnóstica para determinar el estado inicial del estudiante en cuanto a conocimientos adquiridos y su punto de partida con respecto al curso. La evaluación formativa se realizará a en cada clase, por parte del profesor, lo que permitirá al estudiante hacer las correcciones pertinentes antes de la fecha de entrega o exámenes prácticos.</a:t>
            </a:r>
          </a:p>
          <a:p>
            <a:r>
              <a:rPr lang="es-PA" dirty="0"/>
              <a:t>Para la evaluación sumativa, se tomarán en cuenta  diversos medios y técnicas, con el fin de otorgar la calificación correspondiente. Además de las pruebas orales, escritas o prácticas, se considerarán otras actividades, tales como estudio de casos, proyectos, monografías, investigaciones, presentaciones orales o graficas, participación en congreso, simposios, exposiciones y otras modalidades del quehacer académico, que en su conjunto podrán tener una dedicación máxima de seis (6) horas semanales. </a:t>
            </a:r>
            <a:r>
              <a:rPr lang="es-PA" dirty="0" smtClean="0"/>
              <a:t>La calificación </a:t>
            </a:r>
            <a:r>
              <a:rPr lang="es-PA" dirty="0"/>
              <a:t>semestral se calculará sobre la base de 100%, a partir de valores </a:t>
            </a:r>
            <a:r>
              <a:rPr lang="es-PA" dirty="0" smtClean="0"/>
              <a:t>porcentuales anunciados </a:t>
            </a:r>
            <a:r>
              <a:rPr lang="es-PA" dirty="0"/>
              <a:t>y explicados a los estudiantes al inicio del periodo académico de acuerdo con los siguientes parámetros establecidos en el Estatuto de la Universidad de Panamá:</a:t>
            </a:r>
          </a:p>
          <a:p>
            <a:r>
              <a:rPr lang="es-PA" dirty="0"/>
              <a:t>Exámenes prácticos parciales………………………… 30-40 %</a:t>
            </a:r>
          </a:p>
          <a:p>
            <a:r>
              <a:rPr lang="es-PA" dirty="0"/>
              <a:t>Otras actividades…………………………………………20-30 %</a:t>
            </a:r>
          </a:p>
          <a:p>
            <a:r>
              <a:rPr lang="es-PA" dirty="0"/>
              <a:t>Examen práctico final……………………………………30-40 % 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7163" y="345065"/>
            <a:ext cx="758537" cy="89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78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57</TotalTime>
  <Words>415</Words>
  <Application>Microsoft Office PowerPoint</Application>
  <PresentationFormat>Panorámica</PresentationFormat>
  <Paragraphs>92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Adobe Garamond Pro Bold</vt:lpstr>
      <vt:lpstr>Arial</vt:lpstr>
      <vt:lpstr>Century Gothic</vt:lpstr>
      <vt:lpstr>Wingdings 3</vt:lpstr>
      <vt:lpstr>Ion</vt:lpstr>
      <vt:lpstr>UNIVERSIDAD DE PANAMA CENTRO REGIONAL UNIVERSITARIO DE AZUERO FACULTAD DE ARQUITECTURA Y DISEÑO ESCUELA DE DISEÑO INDUSTRIAL DE PRODUCTOS  PRESENTACIÓN DE ASIGNATURA: REPRESENTACIÓN GRÁFICA, MANUAL Y DIGITAL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DE PANAMA CENTRO REGIONAL UNIVERSITARIO DE AZUERO FACULTAD DE ARQUITECTURA Y DISEÑO ESCUELA DE DISEÑO INDUSTRIAL DE PRODUCTOS  PRESENTACIÓN DE ASIGNATURA: REPRESENTACIÓN GRÁFICA, MANUAL Y DIGITAL</dc:title>
  <dc:creator>Hector Rodriguez T</dc:creator>
  <cp:lastModifiedBy>Hector Rodriguez T</cp:lastModifiedBy>
  <cp:revision>5</cp:revision>
  <dcterms:created xsi:type="dcterms:W3CDTF">2017-03-16T06:10:46Z</dcterms:created>
  <dcterms:modified xsi:type="dcterms:W3CDTF">2017-03-16T12:38:55Z</dcterms:modified>
</cp:coreProperties>
</file>